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21" r:id="rId1"/>
  </p:sldMasterIdLst>
  <p:notesMasterIdLst>
    <p:notesMasterId r:id="rId56"/>
  </p:notesMasterIdLst>
  <p:sldIdLst>
    <p:sldId id="309" r:id="rId2"/>
    <p:sldId id="310" r:id="rId3"/>
    <p:sldId id="313" r:id="rId4"/>
    <p:sldId id="256" r:id="rId5"/>
    <p:sldId id="257" r:id="rId6"/>
    <p:sldId id="285" r:id="rId7"/>
    <p:sldId id="286" r:id="rId8"/>
    <p:sldId id="258" r:id="rId9"/>
    <p:sldId id="291" r:id="rId10"/>
    <p:sldId id="288" r:id="rId11"/>
    <p:sldId id="287" r:id="rId12"/>
    <p:sldId id="292" r:id="rId13"/>
    <p:sldId id="260" r:id="rId14"/>
    <p:sldId id="293" r:id="rId15"/>
    <p:sldId id="261" r:id="rId16"/>
    <p:sldId id="262" r:id="rId17"/>
    <p:sldId id="294" r:id="rId18"/>
    <p:sldId id="263" r:id="rId19"/>
    <p:sldId id="264" r:id="rId20"/>
    <p:sldId id="265" r:id="rId21"/>
    <p:sldId id="266" r:id="rId22"/>
    <p:sldId id="267" r:id="rId23"/>
    <p:sldId id="268" r:id="rId24"/>
    <p:sldId id="269" r:id="rId25"/>
    <p:sldId id="270" r:id="rId26"/>
    <p:sldId id="271" r:id="rId27"/>
    <p:sldId id="295" r:id="rId28"/>
    <p:sldId id="272" r:id="rId29"/>
    <p:sldId id="296" r:id="rId30"/>
    <p:sldId id="273" r:id="rId31"/>
    <p:sldId id="298" r:id="rId32"/>
    <p:sldId id="299" r:id="rId33"/>
    <p:sldId id="274" r:id="rId34"/>
    <p:sldId id="297" r:id="rId35"/>
    <p:sldId id="276" r:id="rId36"/>
    <p:sldId id="275" r:id="rId37"/>
    <p:sldId id="277" r:id="rId38"/>
    <p:sldId id="289" r:id="rId39"/>
    <p:sldId id="290" r:id="rId40"/>
    <p:sldId id="278" r:id="rId41"/>
    <p:sldId id="279" r:id="rId42"/>
    <p:sldId id="280" r:id="rId43"/>
    <p:sldId id="281" r:id="rId44"/>
    <p:sldId id="282" r:id="rId45"/>
    <p:sldId id="300" r:id="rId46"/>
    <p:sldId id="302" r:id="rId47"/>
    <p:sldId id="303" r:id="rId48"/>
    <p:sldId id="283" r:id="rId49"/>
    <p:sldId id="284" r:id="rId50"/>
    <p:sldId id="314" r:id="rId51"/>
    <p:sldId id="315" r:id="rId52"/>
    <p:sldId id="316" r:id="rId53"/>
    <p:sldId id="311" r:id="rId54"/>
    <p:sldId id="31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5" autoAdjust="0"/>
    <p:restoredTop sz="94622"/>
  </p:normalViewPr>
  <p:slideViewPr>
    <p:cSldViewPr snapToGrid="0" snapToObjects="1">
      <p:cViewPr varScale="1">
        <p:scale>
          <a:sx n="110" d="100"/>
          <a:sy n="110" d="100"/>
        </p:scale>
        <p:origin x="72"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Love" userId="b8d6218b334d09dc" providerId="LiveId" clId="{9DBAD5C1-9DAA-4659-87FC-EFFDD5D8AAE9}"/>
    <pc:docChg chg="delSld">
      <pc:chgData name="Jamie Love" userId="b8d6218b334d09dc" providerId="LiveId" clId="{9DBAD5C1-9DAA-4659-87FC-EFFDD5D8AAE9}" dt="2021-07-28T21:24:28.782" v="2" actId="47"/>
      <pc:docMkLst>
        <pc:docMk/>
      </pc:docMkLst>
      <pc:sldChg chg="del">
        <pc:chgData name="Jamie Love" userId="b8d6218b334d09dc" providerId="LiveId" clId="{9DBAD5C1-9DAA-4659-87FC-EFFDD5D8AAE9}" dt="2021-07-28T21:24:21.564" v="0" actId="47"/>
        <pc:sldMkLst>
          <pc:docMk/>
          <pc:sldMk cId="2662980792" sldId="317"/>
        </pc:sldMkLst>
      </pc:sldChg>
      <pc:sldChg chg="del">
        <pc:chgData name="Jamie Love" userId="b8d6218b334d09dc" providerId="LiveId" clId="{9DBAD5C1-9DAA-4659-87FC-EFFDD5D8AAE9}" dt="2021-07-28T21:24:21.564" v="0" actId="47"/>
        <pc:sldMkLst>
          <pc:docMk/>
          <pc:sldMk cId="1154765031" sldId="318"/>
        </pc:sldMkLst>
      </pc:sldChg>
      <pc:sldChg chg="del">
        <pc:chgData name="Jamie Love" userId="b8d6218b334d09dc" providerId="LiveId" clId="{9DBAD5C1-9DAA-4659-87FC-EFFDD5D8AAE9}" dt="2021-07-28T21:24:25.648" v="1" actId="47"/>
        <pc:sldMkLst>
          <pc:docMk/>
          <pc:sldMk cId="1129554821" sldId="319"/>
        </pc:sldMkLst>
      </pc:sldChg>
      <pc:sldChg chg="del">
        <pc:chgData name="Jamie Love" userId="b8d6218b334d09dc" providerId="LiveId" clId="{9DBAD5C1-9DAA-4659-87FC-EFFDD5D8AAE9}" dt="2021-07-28T21:24:28.782" v="2" actId="47"/>
        <pc:sldMkLst>
          <pc:docMk/>
          <pc:sldMk cId="42286737" sldId="320"/>
        </pc:sldMkLst>
      </pc:sldChg>
    </pc:docChg>
  </pc:docChgLst>
</pc:chgInfo>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84AE8-ADFF-4D8F-8F48-A8443D94EDB4}" type="doc">
      <dgm:prSet loTypeId="urn:microsoft.com/office/officeart/2016/7/layout/BasicLinearProcessNumbered" loCatId="process" qsTypeId="urn:microsoft.com/office/officeart/2005/8/quickstyle/simple4" qsCatId="simple" csTypeId="urn:microsoft.com/office/officeart/2005/8/colors/colorful1" csCatId="colorful" phldr="1"/>
      <dgm:spPr/>
      <dgm:t>
        <a:bodyPr/>
        <a:lstStyle/>
        <a:p>
          <a:endParaRPr lang="en-US"/>
        </a:p>
      </dgm:t>
    </dgm:pt>
    <dgm:pt modelId="{D56E9F1D-C4B2-48A0-A0A1-F66E2974D3F9}">
      <dgm:prSet custT="1"/>
      <dgm:spPr/>
      <dgm:t>
        <a:bodyPr/>
        <a:lstStyle/>
        <a:p>
          <a:pPr algn="ctr"/>
          <a:r>
            <a:rPr lang="en-US" sz="2000" b="1" baseline="0" dirty="0">
              <a:latin typeface="Verdana" panose="020B0604030504040204" pitchFamily="34" charset="0"/>
              <a:ea typeface="Verdana" panose="020B0604030504040204" pitchFamily="34" charset="0"/>
              <a:cs typeface="Verdana" panose="020B0604030504040204" pitchFamily="34" charset="0"/>
            </a:rPr>
            <a:t>Make a plan: keep your hands busy and mind off cigarettes.</a:t>
          </a:r>
        </a:p>
        <a:p>
          <a:pPr algn="ctr"/>
          <a:r>
            <a:rPr lang="zh-TW" altLang="en-US" sz="2000" b="1" baseline="0" dirty="0">
              <a:latin typeface="PMingLiU" panose="02020500000000000000" pitchFamily="18" charset="-120"/>
              <a:ea typeface="PMingLiU" panose="02020500000000000000" pitchFamily="18" charset="-120"/>
              <a:cs typeface="Verdana" charset="0"/>
            </a:rPr>
            <a:t>制定計劃： 保持雙手忙碌 轉移煙 癮 的注意力</a:t>
          </a:r>
          <a:r>
            <a:rPr lang="zh-TW" sz="1900" b="1" baseline="0" dirty="0">
              <a:latin typeface="PMingLiU" panose="02020500000000000000" pitchFamily="18" charset="-120"/>
              <a:ea typeface="PMingLiU" panose="02020500000000000000" pitchFamily="18" charset="-120"/>
              <a:cs typeface="Verdana" charset="0"/>
            </a:rPr>
            <a:t>。</a:t>
          </a:r>
          <a:endParaRPr lang="en-US" sz="1900" b="1" dirty="0">
            <a:latin typeface="PMingLiU" panose="02020500000000000000" pitchFamily="18" charset="-120"/>
            <a:ea typeface="PMingLiU" panose="02020500000000000000" pitchFamily="18" charset="-120"/>
            <a:cs typeface="Verdana" charset="0"/>
          </a:endParaRPr>
        </a:p>
      </dgm:t>
    </dgm:pt>
    <dgm:pt modelId="{C242F179-8214-4BCD-926F-C40A360E3351}" type="parTrans" cxnId="{2E0A36A8-9672-48E6-8ADA-24D68FBD5621}">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DC061B43-7854-4451-9EAC-81E13CD473BA}" type="sibTrans" cxnId="{2E0A36A8-9672-48E6-8ADA-24D68FBD5621}">
      <dgm:prSet phldrT="1"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1</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53959F8-CEFB-4C8E-BEF1-79B7BB7DFF32}">
      <dgm:prSet custT="1"/>
      <dgm:spPr/>
      <dgm:t>
        <a:bodyPr/>
        <a:lstStyle/>
        <a:p>
          <a:pPr algn="ctr"/>
          <a:r>
            <a:rPr lang="en-US" sz="2000" b="1" baseline="0" dirty="0">
              <a:latin typeface="Verdana" panose="020B0604030504040204" pitchFamily="34" charset="0"/>
              <a:ea typeface="Verdana" panose="020B0604030504040204" pitchFamily="34" charset="0"/>
              <a:cs typeface="Verdana" panose="020B0604030504040204" pitchFamily="34" charset="0"/>
            </a:rPr>
            <a:t>Make your home and car smoke-free.</a:t>
          </a:r>
        </a:p>
        <a:p>
          <a:pPr algn="ctr"/>
          <a:endParaRPr lang="en-US" altLang="zh-TW" sz="900" b="1" baseline="0" dirty="0">
            <a:latin typeface="Verdana" panose="020B0604030504040204" pitchFamily="34" charset="0"/>
            <a:ea typeface="Verdana" panose="020B0604030504040204" pitchFamily="34" charset="0"/>
            <a:cs typeface="Verdana" panose="020B0604030504040204" pitchFamily="34" charset="0"/>
          </a:endParaRPr>
        </a:p>
        <a:p>
          <a:pPr algn="ctr"/>
          <a:endParaRPr lang="en-US" altLang="zh-TW" sz="900" b="1" baseline="0" dirty="0">
            <a:latin typeface="Verdana" panose="020B0604030504040204" pitchFamily="34" charset="0"/>
            <a:ea typeface="Verdana" panose="020B0604030504040204" pitchFamily="34" charset="0"/>
            <a:cs typeface="Verdana" panose="020B0604030504040204" pitchFamily="34" charset="0"/>
          </a:endParaRPr>
        </a:p>
        <a:p>
          <a:pPr algn="ctr"/>
          <a:endParaRPr lang="en-US" altLang="zh-TW" sz="700" b="1" baseline="0" dirty="0">
            <a:latin typeface="PMingLiU" panose="02020500000000000000" pitchFamily="18" charset="-120"/>
            <a:ea typeface="PMingLiU" panose="02020500000000000000" pitchFamily="18" charset="-120"/>
            <a:cs typeface="Verdana" panose="020B0604030504040204" pitchFamily="34" charset="0"/>
          </a:endParaRPr>
        </a:p>
        <a:p>
          <a:pPr algn="ctr"/>
          <a:r>
            <a:rPr lang="zh-TW" sz="2000" b="1" baseline="0" dirty="0">
              <a:latin typeface="PMingLiU" panose="02020500000000000000" pitchFamily="18" charset="-120"/>
              <a:ea typeface="PMingLiU" panose="02020500000000000000" pitchFamily="18" charset="-120"/>
              <a:cs typeface="Verdana" charset="0"/>
            </a:rPr>
            <a:t>把你的住所及汽車變成禁煙區</a:t>
          </a:r>
          <a:r>
            <a:rPr lang="zh-CN" sz="2000" b="1" baseline="0" dirty="0">
              <a:latin typeface="PMingLiU" panose="02020500000000000000" pitchFamily="18" charset="-120"/>
              <a:ea typeface="PMingLiU" panose="02020500000000000000" pitchFamily="18" charset="-120"/>
              <a:cs typeface="Verdana" charset="0"/>
            </a:rPr>
            <a:t>。</a:t>
          </a:r>
          <a:endParaRPr lang="en-US" sz="2000" b="1" dirty="0">
            <a:latin typeface="PMingLiU" panose="02020500000000000000" pitchFamily="18" charset="-120"/>
            <a:ea typeface="PMingLiU" panose="02020500000000000000" pitchFamily="18" charset="-120"/>
            <a:cs typeface="Verdana" charset="0"/>
          </a:endParaRPr>
        </a:p>
      </dgm:t>
    </dgm:pt>
    <dgm:pt modelId="{6B3D9CF7-E681-4936-BF78-C7810DC3AD98}" type="parTrans" cxnId="{CD57A55C-8A46-4052-9A41-B216F1425905}">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027CCA0D-4D25-46B5-8079-C681D0D83551}" type="sibTrans" cxnId="{CD57A55C-8A46-4052-9A41-B216F1425905}">
      <dgm:prSet phldrT="2"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2</a:t>
          </a:r>
        </a:p>
      </dgm:t>
    </dgm:pt>
    <dgm:pt modelId="{89BA289F-D420-4D73-B6EB-DFCDA889CBCA}">
      <dgm:prSet custT="1"/>
      <dgm:spPr/>
      <dgm:t>
        <a:bodyPr/>
        <a:lstStyle/>
        <a:p>
          <a:pPr algn="ctr"/>
          <a:r>
            <a:rPr lang="en-US" sz="1700" b="1" baseline="0" dirty="0">
              <a:latin typeface="Verdana" panose="020B0604030504040204" pitchFamily="34" charset="0"/>
              <a:ea typeface="Verdana" panose="020B0604030504040204" pitchFamily="34" charset="0"/>
              <a:cs typeface="Verdana" panose="020B0604030504040204" pitchFamily="34" charset="0"/>
            </a:rPr>
            <a:t>Get support: talk to your family and friends about your plan to quit.</a:t>
          </a:r>
        </a:p>
        <a:p>
          <a:pPr algn="ctr"/>
          <a:r>
            <a:rPr lang="zh-TW" sz="1800" b="1" baseline="0" dirty="0">
              <a:latin typeface="PMingLiU" panose="02020500000000000000" pitchFamily="18" charset="-120"/>
              <a:ea typeface="PMingLiU" panose="02020500000000000000" pitchFamily="18" charset="-120"/>
              <a:cs typeface="Verdana" charset="0"/>
            </a:rPr>
            <a:t>尋求支持</a:t>
          </a:r>
          <a:r>
            <a:rPr lang="zh-CN" sz="1800" b="1" baseline="0" dirty="0">
              <a:latin typeface="PMingLiU" panose="02020500000000000000" pitchFamily="18" charset="-120"/>
              <a:ea typeface="PMingLiU" panose="02020500000000000000" pitchFamily="18" charset="-120"/>
              <a:cs typeface="Verdana" charset="0"/>
            </a:rPr>
            <a:t>：</a:t>
          </a:r>
          <a:r>
            <a:rPr lang="zh-TW" altLang="en-US" sz="1800" b="1" dirty="0">
              <a:latin typeface="PMingLiU" panose="02020500000000000000" pitchFamily="18" charset="-120"/>
              <a:ea typeface="PMingLiU" panose="02020500000000000000" pitchFamily="18" charset="-120"/>
              <a:cs typeface="Verdana" charset="0"/>
            </a:rPr>
            <a:t>與親友談論</a:t>
          </a:r>
          <a:r>
            <a:rPr lang="zh-TW" sz="1800" b="1" baseline="0" dirty="0">
              <a:latin typeface="PMingLiU" panose="02020500000000000000" pitchFamily="18" charset="-120"/>
              <a:ea typeface="PMingLiU" panose="02020500000000000000" pitchFamily="18" charset="-120"/>
              <a:cs typeface="Verdana" charset="0"/>
            </a:rPr>
            <a:t>你正在計劃戒煙，讓他們知道可以怎麼樣幫助你</a:t>
          </a:r>
          <a:r>
            <a:rPr lang="zh-CN" sz="1800" b="1" baseline="0" dirty="0">
              <a:latin typeface="PMingLiU" panose="02020500000000000000" pitchFamily="18" charset="-120"/>
              <a:ea typeface="PMingLiU" panose="02020500000000000000" pitchFamily="18" charset="-120"/>
              <a:cs typeface="Verdana" charset="0"/>
            </a:rPr>
            <a:t>。</a:t>
          </a:r>
          <a:endParaRPr lang="en-US" sz="4400" b="1" dirty="0">
            <a:latin typeface="PMingLiU" panose="02020500000000000000" pitchFamily="18" charset="-120"/>
            <a:ea typeface="PMingLiU" panose="02020500000000000000" pitchFamily="18" charset="-120"/>
            <a:cs typeface="Verdana" charset="0"/>
          </a:endParaRPr>
        </a:p>
      </dgm:t>
    </dgm:pt>
    <dgm:pt modelId="{8EC3B65E-5D64-4F9E-B64E-B4B054B27049}" type="parTrans" cxnId="{2041AD97-7F6B-4424-8244-BF3F8C187EB5}">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9ED36573-873C-4165-A9EB-480BA264ABD6}" type="sibTrans" cxnId="{2041AD97-7F6B-4424-8244-BF3F8C187EB5}">
      <dgm:prSet phldrT="3"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3</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9EE2A110-B5B8-43CD-A965-3BE68428410F}">
      <dgm:prSet custT="1"/>
      <dgm:spPr/>
      <dgm:t>
        <a:bodyPr/>
        <a:lstStyle/>
        <a:p>
          <a:pPr algn="ctr"/>
          <a:r>
            <a:rPr lang="en-US" sz="2100" b="1" baseline="0" dirty="0">
              <a:latin typeface="Verdana" panose="020B0604030504040204" pitchFamily="34" charset="0"/>
              <a:ea typeface="Verdana" panose="020B0604030504040204" pitchFamily="34" charset="0"/>
              <a:cs typeface="Verdana" panose="020B0604030504040204" pitchFamily="34" charset="0"/>
            </a:rPr>
            <a:t>Use a quitting aid: nicotine patches and gum.</a:t>
          </a:r>
          <a:endParaRPr lang="en-US" altLang="zh-TW" sz="2100" b="1" baseline="0" dirty="0">
            <a:latin typeface="Verdana" panose="020B0604030504040204" pitchFamily="34" charset="0"/>
            <a:ea typeface="Verdana" panose="020B0604030504040204" pitchFamily="34" charset="0"/>
            <a:cs typeface="Verdana" panose="020B0604030504040204" pitchFamily="34" charset="0"/>
          </a:endParaRPr>
        </a:p>
        <a:p>
          <a:pPr algn="ctr"/>
          <a:r>
            <a:rPr lang="zh-TW" altLang="en-US" sz="2000" b="1" dirty="0">
              <a:latin typeface="PMingLiU" panose="02020500000000000000" pitchFamily="18" charset="-120"/>
              <a:ea typeface="PMingLiU" panose="02020500000000000000" pitchFamily="18" charset="-120"/>
              <a:cs typeface="Verdana" charset="0"/>
            </a:rPr>
            <a:t>選用 戒煙尼古丁代替品： 膠貼及口香膠</a:t>
          </a:r>
          <a:r>
            <a:rPr lang="zh-CN" sz="2000" b="1" baseline="0" dirty="0">
              <a:latin typeface="PMingLiU" panose="02020500000000000000" pitchFamily="18" charset="-120"/>
              <a:ea typeface="PMingLiU" panose="02020500000000000000" pitchFamily="18" charset="-120"/>
              <a:cs typeface="Verdana" charset="0"/>
            </a:rPr>
            <a:t>。</a:t>
          </a:r>
          <a:endParaRPr lang="en-US" sz="2000" b="1" dirty="0">
            <a:latin typeface="PMingLiU" panose="02020500000000000000" pitchFamily="18" charset="-120"/>
            <a:ea typeface="PMingLiU" panose="02020500000000000000" pitchFamily="18" charset="-120"/>
            <a:cs typeface="Verdana" charset="0"/>
          </a:endParaRPr>
        </a:p>
      </dgm:t>
    </dgm:pt>
    <dgm:pt modelId="{E81C5B6E-4956-4EFE-B586-FEDD6B88A5D9}" type="parTrans" cxnId="{706E033A-B793-4A3C-9451-92CD0D33711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1D81354E-323B-45F2-BBBA-568E7E5A7E72}" type="sibTrans" cxnId="{706E033A-B793-4A3C-9451-92CD0D337113}">
      <dgm:prSet phldrT="4"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4</a:t>
          </a:r>
        </a:p>
      </dgm:t>
    </dgm:pt>
    <dgm:pt modelId="{B11729DD-C140-408B-82EF-822AF7F01D03}">
      <dgm:prSet custT="1"/>
      <dgm:spPr/>
      <dgm:t>
        <a:bodyPr/>
        <a:lstStyle/>
        <a:p>
          <a:pPr algn="ctr"/>
          <a:r>
            <a:rPr lang="en-US" sz="1750" b="1" baseline="0" dirty="0">
              <a:latin typeface="Verdana" panose="020B0604030504040204" pitchFamily="34" charset="0"/>
              <a:ea typeface="Verdana" panose="020B0604030504040204" pitchFamily="34" charset="0"/>
              <a:cs typeface="Verdana" panose="020B0604030504040204" pitchFamily="34" charset="0"/>
            </a:rPr>
            <a:t>Call (800) 838-8917: a trained advisor who CAN OFFER SUPPORT.</a:t>
          </a:r>
          <a:endParaRPr lang="en-US" altLang="zh-TW" sz="1800" b="1" baseline="0" dirty="0">
            <a:latin typeface="Verdana" panose="020B0604030504040204" pitchFamily="34" charset="0"/>
            <a:ea typeface="Verdana" panose="020B0604030504040204" pitchFamily="34" charset="0"/>
            <a:cs typeface="Verdana" panose="020B0604030504040204" pitchFamily="34" charset="0"/>
          </a:endParaRPr>
        </a:p>
        <a:p>
          <a:pPr algn="ctr"/>
          <a:r>
            <a:rPr lang="zh-TW" sz="1500" b="1" baseline="0" dirty="0">
              <a:latin typeface="PMingLiU" panose="02020500000000000000" pitchFamily="18" charset="-120"/>
              <a:ea typeface="PMingLiU" panose="02020500000000000000" pitchFamily="18" charset="-120"/>
              <a:cs typeface="Verdana" charset="0"/>
            </a:rPr>
            <a:t>致電戒煙專線</a:t>
          </a:r>
          <a:r>
            <a:rPr lang="zh-CN" sz="1500" b="1" baseline="0" dirty="0">
              <a:latin typeface="PMingLiU" panose="02020500000000000000" pitchFamily="18" charset="-120"/>
              <a:ea typeface="PMingLiU" panose="02020500000000000000" pitchFamily="18" charset="-120"/>
              <a:cs typeface="Verdana" charset="0"/>
            </a:rPr>
            <a:t> </a:t>
          </a:r>
          <a:r>
            <a:rPr lang="en-US" altLang="zh-CN" sz="1500" b="1" baseline="0" dirty="0">
              <a:latin typeface="PMingLiU" panose="02020500000000000000" pitchFamily="18" charset="-120"/>
              <a:ea typeface="PMingLiU" panose="02020500000000000000" pitchFamily="18" charset="-120"/>
              <a:cs typeface="Verdana" charset="0"/>
            </a:rPr>
            <a:t>       </a:t>
          </a:r>
          <a:r>
            <a:rPr lang="en-US" sz="1500" b="0" baseline="0" dirty="0">
              <a:latin typeface="PMingLiU" panose="02020500000000000000" pitchFamily="18" charset="-120"/>
              <a:ea typeface="PMingLiU" panose="02020500000000000000" pitchFamily="18" charset="-120"/>
              <a:cs typeface="Verdana" charset="0"/>
            </a:rPr>
            <a:t>(800) 838-8917)</a:t>
          </a:r>
          <a:r>
            <a:rPr lang="zh-CN" sz="1500" b="0" baseline="0" dirty="0">
              <a:latin typeface="PMingLiU" panose="02020500000000000000" pitchFamily="18" charset="-120"/>
              <a:ea typeface="PMingLiU" panose="02020500000000000000" pitchFamily="18" charset="-120"/>
              <a:cs typeface="Verdana" charset="0"/>
            </a:rPr>
            <a:t>：</a:t>
          </a:r>
          <a:r>
            <a:rPr lang="zh-TW" sz="1500" b="0" baseline="0" dirty="0">
              <a:latin typeface="PMingLiU" panose="02020500000000000000" pitchFamily="18" charset="-120"/>
              <a:ea typeface="PMingLiU" panose="02020500000000000000" pitchFamily="18" charset="-120"/>
              <a:cs typeface="Verdana" charset="0"/>
            </a:rPr>
            <a:t> </a:t>
          </a:r>
          <a:r>
            <a:rPr lang="zh-TW" sz="1500" b="1" baseline="0" dirty="0">
              <a:latin typeface="PMingLiU" panose="02020500000000000000" pitchFamily="18" charset="-120"/>
              <a:ea typeface="PMingLiU" panose="02020500000000000000" pitchFamily="18" charset="-120"/>
              <a:cs typeface="Verdana" charset="0"/>
            </a:rPr>
            <a:t>受過專業訓練的顧問會幫助你做一個適合你個人的戒煙計劃</a:t>
          </a:r>
          <a:r>
            <a:rPr lang="zh-CN" sz="1500" b="1" baseline="0" dirty="0">
              <a:latin typeface="PMingLiU" panose="02020500000000000000" pitchFamily="18" charset="-120"/>
              <a:ea typeface="PMingLiU" panose="02020500000000000000" pitchFamily="18" charset="-120"/>
              <a:cs typeface="Verdana" charset="0"/>
            </a:rPr>
            <a:t>。</a:t>
          </a:r>
          <a:endParaRPr lang="en-US" sz="1500" b="1" dirty="0">
            <a:latin typeface="PMingLiU" panose="02020500000000000000" pitchFamily="18" charset="-120"/>
            <a:ea typeface="PMingLiU" panose="02020500000000000000" pitchFamily="18" charset="-120"/>
            <a:cs typeface="Verdana" charset="0"/>
          </a:endParaRPr>
        </a:p>
      </dgm:t>
    </dgm:pt>
    <dgm:pt modelId="{79E5092C-9DCE-480F-B1E2-EDFB510D4772}" type="parTrans" cxnId="{5019859C-A4C4-4783-9BE7-8CA54325F998}">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DE1B0283-EE5A-432A-BF28-64EBD6DFBC29}" type="sibTrans" cxnId="{5019859C-A4C4-4783-9BE7-8CA54325F998}">
      <dgm:prSet phldrT="5"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5</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70A1EA9-72D8-4391-AF08-7820988C4229}" type="pres">
      <dgm:prSet presAssocID="{49784AE8-ADFF-4D8F-8F48-A8443D94EDB4}" presName="Name0" presStyleCnt="0">
        <dgm:presLayoutVars>
          <dgm:animLvl val="lvl"/>
          <dgm:resizeHandles val="exact"/>
        </dgm:presLayoutVars>
      </dgm:prSet>
      <dgm:spPr/>
    </dgm:pt>
    <dgm:pt modelId="{00ED5EC0-CC98-413C-937F-742906612E57}" type="pres">
      <dgm:prSet presAssocID="{D56E9F1D-C4B2-48A0-A0A1-F66E2974D3F9}" presName="compositeNode" presStyleCnt="0">
        <dgm:presLayoutVars>
          <dgm:bulletEnabled val="1"/>
        </dgm:presLayoutVars>
      </dgm:prSet>
      <dgm:spPr/>
    </dgm:pt>
    <dgm:pt modelId="{FAFA1847-C22B-4337-9AB6-4A43D0F6118B}" type="pres">
      <dgm:prSet presAssocID="{D56E9F1D-C4B2-48A0-A0A1-F66E2974D3F9}" presName="bgRect" presStyleLbl="bgAccFollowNode1" presStyleIdx="0" presStyleCnt="5" custScaleX="102227" custScaleY="172126" custLinFactNeighborX="-145" custLinFactNeighborY="699"/>
      <dgm:spPr/>
    </dgm:pt>
    <dgm:pt modelId="{E49CC541-34AB-4A46-B143-93E1AE0EF5C0}" type="pres">
      <dgm:prSet presAssocID="{DC061B43-7854-4451-9EAC-81E13CD473BA}" presName="sibTransNodeCircle" presStyleLbl="alignNode1" presStyleIdx="0" presStyleCnt="10" custLinFactY="-23109" custLinFactNeighborY="-100000">
        <dgm:presLayoutVars>
          <dgm:chMax val="0"/>
          <dgm:bulletEnabled/>
        </dgm:presLayoutVars>
      </dgm:prSet>
      <dgm:spPr/>
    </dgm:pt>
    <dgm:pt modelId="{0633D324-C0F9-4716-AFA1-01E3B411435D}" type="pres">
      <dgm:prSet presAssocID="{D56E9F1D-C4B2-48A0-A0A1-F66E2974D3F9}" presName="bottomLine" presStyleLbl="alignNode1" presStyleIdx="1" presStyleCnt="10" custLinFactY="-276790278" custLinFactNeighborX="509" custLinFactNeighborY="-276800000">
        <dgm:presLayoutVars/>
      </dgm:prSet>
      <dgm:spPr/>
    </dgm:pt>
    <dgm:pt modelId="{A7A3BA39-1DB8-4F73-A969-99D265F3B581}" type="pres">
      <dgm:prSet presAssocID="{D56E9F1D-C4B2-48A0-A0A1-F66E2974D3F9}" presName="nodeText" presStyleLbl="bgAccFollowNode1" presStyleIdx="0" presStyleCnt="5">
        <dgm:presLayoutVars>
          <dgm:bulletEnabled val="1"/>
        </dgm:presLayoutVars>
      </dgm:prSet>
      <dgm:spPr/>
    </dgm:pt>
    <dgm:pt modelId="{979A683C-D177-45F9-8CE8-7C509AC54F09}" type="pres">
      <dgm:prSet presAssocID="{DC061B43-7854-4451-9EAC-81E13CD473BA}" presName="sibTrans" presStyleCnt="0"/>
      <dgm:spPr/>
    </dgm:pt>
    <dgm:pt modelId="{275EA354-C4E4-4D33-B0EE-D9CABB776F05}" type="pres">
      <dgm:prSet presAssocID="{453959F8-CEFB-4C8E-BEF1-79B7BB7DFF32}" presName="compositeNode" presStyleCnt="0">
        <dgm:presLayoutVars>
          <dgm:bulletEnabled val="1"/>
        </dgm:presLayoutVars>
      </dgm:prSet>
      <dgm:spPr/>
    </dgm:pt>
    <dgm:pt modelId="{C2270359-5AA9-4318-961C-F2C841A48841}" type="pres">
      <dgm:prSet presAssocID="{453959F8-CEFB-4C8E-BEF1-79B7BB7DFF32}" presName="bgRect" presStyleLbl="bgAccFollowNode1" presStyleIdx="1" presStyleCnt="5" custScaleY="172126" custLinFactNeighborY="5331"/>
      <dgm:spPr/>
    </dgm:pt>
    <dgm:pt modelId="{CF4C983F-1B2D-4CBA-B7A3-D9CECA2FAB7B}" type="pres">
      <dgm:prSet presAssocID="{027CCA0D-4D25-46B5-8079-C681D0D83551}" presName="sibTransNodeCircle" presStyleLbl="alignNode1" presStyleIdx="2" presStyleCnt="10" custLinFactY="-20840" custLinFactNeighborY="-100000">
        <dgm:presLayoutVars>
          <dgm:chMax val="0"/>
          <dgm:bulletEnabled/>
        </dgm:presLayoutVars>
      </dgm:prSet>
      <dgm:spPr/>
    </dgm:pt>
    <dgm:pt modelId="{18B15223-BEE5-4D8D-B608-02B7651B8C57}" type="pres">
      <dgm:prSet presAssocID="{453959F8-CEFB-4C8E-BEF1-79B7BB7DFF32}" presName="bottomLine" presStyleLbl="alignNode1" presStyleIdx="3" presStyleCnt="10" custLinFactY="-280831944" custLinFactNeighborX="-884" custLinFactNeighborY="-280900000">
        <dgm:presLayoutVars/>
      </dgm:prSet>
      <dgm:spPr/>
    </dgm:pt>
    <dgm:pt modelId="{97DC0A65-F988-4208-9F13-C5E45F6B78E7}" type="pres">
      <dgm:prSet presAssocID="{453959F8-CEFB-4C8E-BEF1-79B7BB7DFF32}" presName="nodeText" presStyleLbl="bgAccFollowNode1" presStyleIdx="1" presStyleCnt="5">
        <dgm:presLayoutVars>
          <dgm:bulletEnabled val="1"/>
        </dgm:presLayoutVars>
      </dgm:prSet>
      <dgm:spPr/>
    </dgm:pt>
    <dgm:pt modelId="{E90C46B6-B4A9-4EBB-A94F-2A7CBB21F728}" type="pres">
      <dgm:prSet presAssocID="{027CCA0D-4D25-46B5-8079-C681D0D83551}" presName="sibTrans" presStyleCnt="0"/>
      <dgm:spPr/>
    </dgm:pt>
    <dgm:pt modelId="{D3C5FD06-787E-4C1A-906D-C351C44E87BD}" type="pres">
      <dgm:prSet presAssocID="{89BA289F-D420-4D73-B6EB-DFCDA889CBCA}" presName="compositeNode" presStyleCnt="0">
        <dgm:presLayoutVars>
          <dgm:bulletEnabled val="1"/>
        </dgm:presLayoutVars>
      </dgm:prSet>
      <dgm:spPr/>
    </dgm:pt>
    <dgm:pt modelId="{35F7B160-4256-489C-AAA1-46828451290B}" type="pres">
      <dgm:prSet presAssocID="{89BA289F-D420-4D73-B6EB-DFCDA889CBCA}" presName="bgRect" presStyleLbl="bgAccFollowNode1" presStyleIdx="2" presStyleCnt="5" custScaleY="172126"/>
      <dgm:spPr/>
    </dgm:pt>
    <dgm:pt modelId="{ED8BB937-8BE6-4856-A912-E987274B2B12}" type="pres">
      <dgm:prSet presAssocID="{9ED36573-873C-4165-A9EB-480BA264ABD6}" presName="sibTransNodeCircle" presStyleLbl="alignNode1" presStyleIdx="4" presStyleCnt="10" custLinFactY="-19691" custLinFactNeighborX="-1036" custLinFactNeighborY="-100000">
        <dgm:presLayoutVars>
          <dgm:chMax val="0"/>
          <dgm:bulletEnabled/>
        </dgm:presLayoutVars>
      </dgm:prSet>
      <dgm:spPr/>
    </dgm:pt>
    <dgm:pt modelId="{4CC4F74B-A53D-4705-8509-E8BA81139DDE}" type="pres">
      <dgm:prSet presAssocID="{89BA289F-D420-4D73-B6EB-DFCDA889CBCA}" presName="bottomLine" presStyleLbl="alignNode1" presStyleIdx="5" presStyleCnt="10" custLinFactY="-268608333" custLinFactNeighborX="-435" custLinFactNeighborY="-268700000">
        <dgm:presLayoutVars/>
      </dgm:prSet>
      <dgm:spPr/>
    </dgm:pt>
    <dgm:pt modelId="{12D3E537-3D44-4CAB-81B1-97F7CE9FDF60}" type="pres">
      <dgm:prSet presAssocID="{89BA289F-D420-4D73-B6EB-DFCDA889CBCA}" presName="nodeText" presStyleLbl="bgAccFollowNode1" presStyleIdx="2" presStyleCnt="5">
        <dgm:presLayoutVars>
          <dgm:bulletEnabled val="1"/>
        </dgm:presLayoutVars>
      </dgm:prSet>
      <dgm:spPr/>
    </dgm:pt>
    <dgm:pt modelId="{57B97F18-8663-4B67-80CF-704AEF91DDC2}" type="pres">
      <dgm:prSet presAssocID="{9ED36573-873C-4165-A9EB-480BA264ABD6}" presName="sibTrans" presStyleCnt="0"/>
      <dgm:spPr/>
    </dgm:pt>
    <dgm:pt modelId="{FC6FD9BB-3662-452B-B864-48BC3C0CC06C}" type="pres">
      <dgm:prSet presAssocID="{9EE2A110-B5B8-43CD-A965-3BE68428410F}" presName="compositeNode" presStyleCnt="0">
        <dgm:presLayoutVars>
          <dgm:bulletEnabled val="1"/>
        </dgm:presLayoutVars>
      </dgm:prSet>
      <dgm:spPr/>
    </dgm:pt>
    <dgm:pt modelId="{3693F17F-1341-4500-9A66-07B042E9800F}" type="pres">
      <dgm:prSet presAssocID="{9EE2A110-B5B8-43CD-A965-3BE68428410F}" presName="bgRect" presStyleLbl="bgAccFollowNode1" presStyleIdx="3" presStyleCnt="5" custScaleY="172126"/>
      <dgm:spPr/>
    </dgm:pt>
    <dgm:pt modelId="{4CB1725F-E2AB-444D-A0D1-D242C67C6D95}" type="pres">
      <dgm:prSet presAssocID="{1D81354E-323B-45F2-BBBA-568E7E5A7E72}" presName="sibTransNodeCircle" presStyleLbl="alignNode1" presStyleIdx="6" presStyleCnt="10" custLinFactY="-20655" custLinFactNeighborX="-2806" custLinFactNeighborY="-100000">
        <dgm:presLayoutVars>
          <dgm:chMax val="0"/>
          <dgm:bulletEnabled/>
        </dgm:presLayoutVars>
      </dgm:prSet>
      <dgm:spPr/>
    </dgm:pt>
    <dgm:pt modelId="{8E4997CB-D354-490F-BDC2-46180DD22659}" type="pres">
      <dgm:prSet presAssocID="{9EE2A110-B5B8-43CD-A965-3BE68428410F}" presName="bottomLine" presStyleLbl="alignNode1" presStyleIdx="7" presStyleCnt="10" custLinFactY="-256400000" custLinFactNeighborX="884" custLinFactNeighborY="-256484722">
        <dgm:presLayoutVars/>
      </dgm:prSet>
      <dgm:spPr/>
    </dgm:pt>
    <dgm:pt modelId="{C7607CEA-99F4-42D8-98F6-3C8D29A8DCE5}" type="pres">
      <dgm:prSet presAssocID="{9EE2A110-B5B8-43CD-A965-3BE68428410F}" presName="nodeText" presStyleLbl="bgAccFollowNode1" presStyleIdx="3" presStyleCnt="5">
        <dgm:presLayoutVars>
          <dgm:bulletEnabled val="1"/>
        </dgm:presLayoutVars>
      </dgm:prSet>
      <dgm:spPr/>
    </dgm:pt>
    <dgm:pt modelId="{CC857B65-705E-4AD4-8305-97490FC235F7}" type="pres">
      <dgm:prSet presAssocID="{1D81354E-323B-45F2-BBBA-568E7E5A7E72}" presName="sibTrans" presStyleCnt="0"/>
      <dgm:spPr/>
    </dgm:pt>
    <dgm:pt modelId="{BA315F14-25BB-42AD-8700-C1B24DC587C7}" type="pres">
      <dgm:prSet presAssocID="{B11729DD-C140-408B-82EF-822AF7F01D03}" presName="compositeNode" presStyleCnt="0">
        <dgm:presLayoutVars>
          <dgm:bulletEnabled val="1"/>
        </dgm:presLayoutVars>
      </dgm:prSet>
      <dgm:spPr/>
    </dgm:pt>
    <dgm:pt modelId="{1CB1B812-AA96-49E9-BDB6-90A8DBCAEB71}" type="pres">
      <dgm:prSet presAssocID="{B11729DD-C140-408B-82EF-822AF7F01D03}" presName="bgRect" presStyleLbl="bgAccFollowNode1" presStyleIdx="4" presStyleCnt="5" custScaleY="172126"/>
      <dgm:spPr/>
    </dgm:pt>
    <dgm:pt modelId="{A67B21E6-A04B-49A8-B9D0-0E9223AEDC9A}" type="pres">
      <dgm:prSet presAssocID="{DE1B0283-EE5A-432A-BF28-64EBD6DFBC29}" presName="sibTransNodeCircle" presStyleLbl="alignNode1" presStyleIdx="8" presStyleCnt="10" custLinFactY="-22058" custLinFactNeighborX="-1403" custLinFactNeighborY="-100000">
        <dgm:presLayoutVars>
          <dgm:chMax val="0"/>
          <dgm:bulletEnabled/>
        </dgm:presLayoutVars>
      </dgm:prSet>
      <dgm:spPr/>
    </dgm:pt>
    <dgm:pt modelId="{35DA083D-1826-41C1-8ADC-852557FDA56D}" type="pres">
      <dgm:prSet presAssocID="{B11729DD-C140-408B-82EF-822AF7F01D03}" presName="bottomLine" presStyleLbl="alignNode1" presStyleIdx="9" presStyleCnt="10" custScaleY="2000000" custLinFactY="-244200000" custLinFactNeighborX="-884" custLinFactNeighborY="-244261111">
        <dgm:presLayoutVars/>
      </dgm:prSet>
      <dgm:spPr/>
    </dgm:pt>
    <dgm:pt modelId="{56F1F61D-CF5F-4B53-A438-DD923BD1AF41}" type="pres">
      <dgm:prSet presAssocID="{B11729DD-C140-408B-82EF-822AF7F01D03}" presName="nodeText" presStyleLbl="bgAccFollowNode1" presStyleIdx="4" presStyleCnt="5">
        <dgm:presLayoutVars>
          <dgm:bulletEnabled val="1"/>
        </dgm:presLayoutVars>
      </dgm:prSet>
      <dgm:spPr/>
    </dgm:pt>
  </dgm:ptLst>
  <dgm:cxnLst>
    <dgm:cxn modelId="{74782204-6155-4372-8997-6A5BA716FEDE}" type="presOf" srcId="{9EE2A110-B5B8-43CD-A965-3BE68428410F}" destId="{C7607CEA-99F4-42D8-98F6-3C8D29A8DCE5}" srcOrd="1" destOrd="0" presId="urn:microsoft.com/office/officeart/2016/7/layout/BasicLinearProcessNumbered"/>
    <dgm:cxn modelId="{8F00640D-2622-4F0B-8892-114DECAB0D8C}" type="presOf" srcId="{89BA289F-D420-4D73-B6EB-DFCDA889CBCA}" destId="{12D3E537-3D44-4CAB-81B1-97F7CE9FDF60}" srcOrd="1" destOrd="0" presId="urn:microsoft.com/office/officeart/2016/7/layout/BasicLinearProcessNumbered"/>
    <dgm:cxn modelId="{BFD54C19-89DE-4F1F-9026-784F6D1F726C}" type="presOf" srcId="{1D81354E-323B-45F2-BBBA-568E7E5A7E72}" destId="{4CB1725F-E2AB-444D-A0D1-D242C67C6D95}" srcOrd="0" destOrd="0" presId="urn:microsoft.com/office/officeart/2016/7/layout/BasicLinearProcessNumbered"/>
    <dgm:cxn modelId="{8051CD29-603B-47B1-8839-0C2842F63754}" type="presOf" srcId="{D56E9F1D-C4B2-48A0-A0A1-F66E2974D3F9}" destId="{A7A3BA39-1DB8-4F73-A969-99D265F3B581}" srcOrd="1" destOrd="0" presId="urn:microsoft.com/office/officeart/2016/7/layout/BasicLinearProcessNumbered"/>
    <dgm:cxn modelId="{706E033A-B793-4A3C-9451-92CD0D337113}" srcId="{49784AE8-ADFF-4D8F-8F48-A8443D94EDB4}" destId="{9EE2A110-B5B8-43CD-A965-3BE68428410F}" srcOrd="3" destOrd="0" parTransId="{E81C5B6E-4956-4EFE-B586-FEDD6B88A5D9}" sibTransId="{1D81354E-323B-45F2-BBBA-568E7E5A7E72}"/>
    <dgm:cxn modelId="{3230285C-C9A0-48BE-9793-9C8C8C486E27}" type="presOf" srcId="{453959F8-CEFB-4C8E-BEF1-79B7BB7DFF32}" destId="{C2270359-5AA9-4318-961C-F2C841A48841}" srcOrd="0" destOrd="0" presId="urn:microsoft.com/office/officeart/2016/7/layout/BasicLinearProcessNumbered"/>
    <dgm:cxn modelId="{CD57A55C-8A46-4052-9A41-B216F1425905}" srcId="{49784AE8-ADFF-4D8F-8F48-A8443D94EDB4}" destId="{453959F8-CEFB-4C8E-BEF1-79B7BB7DFF32}" srcOrd="1" destOrd="0" parTransId="{6B3D9CF7-E681-4936-BF78-C7810DC3AD98}" sibTransId="{027CCA0D-4D25-46B5-8079-C681D0D83551}"/>
    <dgm:cxn modelId="{05893961-3132-46F0-80F1-933B1DDA50ED}" type="presOf" srcId="{D56E9F1D-C4B2-48A0-A0A1-F66E2974D3F9}" destId="{FAFA1847-C22B-4337-9AB6-4A43D0F6118B}" srcOrd="0" destOrd="0" presId="urn:microsoft.com/office/officeart/2016/7/layout/BasicLinearProcessNumbered"/>
    <dgm:cxn modelId="{41E1654C-90CD-4100-9B7C-5D67E3702448}" type="presOf" srcId="{DE1B0283-EE5A-432A-BF28-64EBD6DFBC29}" destId="{A67B21E6-A04B-49A8-B9D0-0E9223AEDC9A}" srcOrd="0" destOrd="0" presId="urn:microsoft.com/office/officeart/2016/7/layout/BasicLinearProcessNumbered"/>
    <dgm:cxn modelId="{E6C7824D-6399-4FB3-9ABD-142B9C68E425}" type="presOf" srcId="{89BA289F-D420-4D73-B6EB-DFCDA889CBCA}" destId="{35F7B160-4256-489C-AAA1-46828451290B}" srcOrd="0" destOrd="0" presId="urn:microsoft.com/office/officeart/2016/7/layout/BasicLinearProcessNumbered"/>
    <dgm:cxn modelId="{CD869E4D-9A89-458C-9CA8-81D915F5A37E}" type="presOf" srcId="{DC061B43-7854-4451-9EAC-81E13CD473BA}" destId="{E49CC541-34AB-4A46-B143-93E1AE0EF5C0}" srcOrd="0" destOrd="0" presId="urn:microsoft.com/office/officeart/2016/7/layout/BasicLinearProcessNumbered"/>
    <dgm:cxn modelId="{0598B24E-7436-406C-AF50-F19AA676F578}" type="presOf" srcId="{B11729DD-C140-408B-82EF-822AF7F01D03}" destId="{1CB1B812-AA96-49E9-BDB6-90A8DBCAEB71}" srcOrd="0" destOrd="0" presId="urn:microsoft.com/office/officeart/2016/7/layout/BasicLinearProcessNumbered"/>
    <dgm:cxn modelId="{7ECDBE90-C8E6-43CC-BE8C-A9A86CFBA383}" type="presOf" srcId="{9ED36573-873C-4165-A9EB-480BA264ABD6}" destId="{ED8BB937-8BE6-4856-A912-E987274B2B12}" srcOrd="0" destOrd="0" presId="urn:microsoft.com/office/officeart/2016/7/layout/BasicLinearProcessNumbered"/>
    <dgm:cxn modelId="{2041AD97-7F6B-4424-8244-BF3F8C187EB5}" srcId="{49784AE8-ADFF-4D8F-8F48-A8443D94EDB4}" destId="{89BA289F-D420-4D73-B6EB-DFCDA889CBCA}" srcOrd="2" destOrd="0" parTransId="{8EC3B65E-5D64-4F9E-B64E-B4B054B27049}" sibTransId="{9ED36573-873C-4165-A9EB-480BA264ABD6}"/>
    <dgm:cxn modelId="{5019859C-A4C4-4783-9BE7-8CA54325F998}" srcId="{49784AE8-ADFF-4D8F-8F48-A8443D94EDB4}" destId="{B11729DD-C140-408B-82EF-822AF7F01D03}" srcOrd="4" destOrd="0" parTransId="{79E5092C-9DCE-480F-B1E2-EDFB510D4772}" sibTransId="{DE1B0283-EE5A-432A-BF28-64EBD6DFBC29}"/>
    <dgm:cxn modelId="{46325DA0-5DC1-42E0-831B-E24FAE1FCCED}" type="presOf" srcId="{9EE2A110-B5B8-43CD-A965-3BE68428410F}" destId="{3693F17F-1341-4500-9A66-07B042E9800F}" srcOrd="0" destOrd="0" presId="urn:microsoft.com/office/officeart/2016/7/layout/BasicLinearProcessNumbered"/>
    <dgm:cxn modelId="{241586A6-6028-4C43-8636-C3BB9412CCB2}" type="presOf" srcId="{453959F8-CEFB-4C8E-BEF1-79B7BB7DFF32}" destId="{97DC0A65-F988-4208-9F13-C5E45F6B78E7}" srcOrd="1" destOrd="0" presId="urn:microsoft.com/office/officeart/2016/7/layout/BasicLinearProcessNumbered"/>
    <dgm:cxn modelId="{2E0A36A8-9672-48E6-8ADA-24D68FBD5621}" srcId="{49784AE8-ADFF-4D8F-8F48-A8443D94EDB4}" destId="{D56E9F1D-C4B2-48A0-A0A1-F66E2974D3F9}" srcOrd="0" destOrd="0" parTransId="{C242F179-8214-4BCD-926F-C40A360E3351}" sibTransId="{DC061B43-7854-4451-9EAC-81E13CD473BA}"/>
    <dgm:cxn modelId="{4630ECA9-3CCA-4CDE-97DB-F2799E043293}" type="presOf" srcId="{49784AE8-ADFF-4D8F-8F48-A8443D94EDB4}" destId="{B70A1EA9-72D8-4391-AF08-7820988C4229}" srcOrd="0" destOrd="0" presId="urn:microsoft.com/office/officeart/2016/7/layout/BasicLinearProcessNumbered"/>
    <dgm:cxn modelId="{D658A4D9-F731-4FD8-BE3C-87B61DB8022D}" type="presOf" srcId="{027CCA0D-4D25-46B5-8079-C681D0D83551}" destId="{CF4C983F-1B2D-4CBA-B7A3-D9CECA2FAB7B}" srcOrd="0" destOrd="0" presId="urn:microsoft.com/office/officeart/2016/7/layout/BasicLinearProcessNumbered"/>
    <dgm:cxn modelId="{8C6BB9ED-C3E8-46BB-93D0-6FD570B2C19D}" type="presOf" srcId="{B11729DD-C140-408B-82EF-822AF7F01D03}" destId="{56F1F61D-CF5F-4B53-A438-DD923BD1AF41}" srcOrd="1" destOrd="0" presId="urn:microsoft.com/office/officeart/2016/7/layout/BasicLinearProcessNumbered"/>
    <dgm:cxn modelId="{75BA3EC1-D9E6-4390-B8BD-552028CC70D6}" type="presParOf" srcId="{B70A1EA9-72D8-4391-AF08-7820988C4229}" destId="{00ED5EC0-CC98-413C-937F-742906612E57}" srcOrd="0" destOrd="0" presId="urn:microsoft.com/office/officeart/2016/7/layout/BasicLinearProcessNumbered"/>
    <dgm:cxn modelId="{349543AC-5289-4B5A-94D5-E78938E09D87}" type="presParOf" srcId="{00ED5EC0-CC98-413C-937F-742906612E57}" destId="{FAFA1847-C22B-4337-9AB6-4A43D0F6118B}" srcOrd="0" destOrd="0" presId="urn:microsoft.com/office/officeart/2016/7/layout/BasicLinearProcessNumbered"/>
    <dgm:cxn modelId="{0DCE3A3B-CC6F-43B9-8528-6703502C1C95}" type="presParOf" srcId="{00ED5EC0-CC98-413C-937F-742906612E57}" destId="{E49CC541-34AB-4A46-B143-93E1AE0EF5C0}" srcOrd="1" destOrd="0" presId="urn:microsoft.com/office/officeart/2016/7/layout/BasicLinearProcessNumbered"/>
    <dgm:cxn modelId="{212B8258-5507-4E1F-AE0A-F97817E44895}" type="presParOf" srcId="{00ED5EC0-CC98-413C-937F-742906612E57}" destId="{0633D324-C0F9-4716-AFA1-01E3B411435D}" srcOrd="2" destOrd="0" presId="urn:microsoft.com/office/officeart/2016/7/layout/BasicLinearProcessNumbered"/>
    <dgm:cxn modelId="{65B2E904-09B0-4EA1-8108-C58FCB802CE7}" type="presParOf" srcId="{00ED5EC0-CC98-413C-937F-742906612E57}" destId="{A7A3BA39-1DB8-4F73-A969-99D265F3B581}" srcOrd="3" destOrd="0" presId="urn:microsoft.com/office/officeart/2016/7/layout/BasicLinearProcessNumbered"/>
    <dgm:cxn modelId="{DA15461D-EE9C-450C-BD67-71FADACCD8BE}" type="presParOf" srcId="{B70A1EA9-72D8-4391-AF08-7820988C4229}" destId="{979A683C-D177-45F9-8CE8-7C509AC54F09}" srcOrd="1" destOrd="0" presId="urn:microsoft.com/office/officeart/2016/7/layout/BasicLinearProcessNumbered"/>
    <dgm:cxn modelId="{7B9D182A-E7F0-4F91-A422-7F79316EBCB6}" type="presParOf" srcId="{B70A1EA9-72D8-4391-AF08-7820988C4229}" destId="{275EA354-C4E4-4D33-B0EE-D9CABB776F05}" srcOrd="2" destOrd="0" presId="urn:microsoft.com/office/officeart/2016/7/layout/BasicLinearProcessNumbered"/>
    <dgm:cxn modelId="{8BC8637A-5DE4-4BBE-A95D-6C770F6C2081}" type="presParOf" srcId="{275EA354-C4E4-4D33-B0EE-D9CABB776F05}" destId="{C2270359-5AA9-4318-961C-F2C841A48841}" srcOrd="0" destOrd="0" presId="urn:microsoft.com/office/officeart/2016/7/layout/BasicLinearProcessNumbered"/>
    <dgm:cxn modelId="{CD473D82-9281-4994-8E71-6161DCDEFA93}" type="presParOf" srcId="{275EA354-C4E4-4D33-B0EE-D9CABB776F05}" destId="{CF4C983F-1B2D-4CBA-B7A3-D9CECA2FAB7B}" srcOrd="1" destOrd="0" presId="urn:microsoft.com/office/officeart/2016/7/layout/BasicLinearProcessNumbered"/>
    <dgm:cxn modelId="{F5828B1B-3E44-4E2B-B316-5F0F359E9920}" type="presParOf" srcId="{275EA354-C4E4-4D33-B0EE-D9CABB776F05}" destId="{18B15223-BEE5-4D8D-B608-02B7651B8C57}" srcOrd="2" destOrd="0" presId="urn:microsoft.com/office/officeart/2016/7/layout/BasicLinearProcessNumbered"/>
    <dgm:cxn modelId="{FFDC838C-1EE7-4D01-B58F-5AE7971340C9}" type="presParOf" srcId="{275EA354-C4E4-4D33-B0EE-D9CABB776F05}" destId="{97DC0A65-F988-4208-9F13-C5E45F6B78E7}" srcOrd="3" destOrd="0" presId="urn:microsoft.com/office/officeart/2016/7/layout/BasicLinearProcessNumbered"/>
    <dgm:cxn modelId="{0EC55491-3AE6-4996-B921-4DD9A9C7D324}" type="presParOf" srcId="{B70A1EA9-72D8-4391-AF08-7820988C4229}" destId="{E90C46B6-B4A9-4EBB-A94F-2A7CBB21F728}" srcOrd="3" destOrd="0" presId="urn:microsoft.com/office/officeart/2016/7/layout/BasicLinearProcessNumbered"/>
    <dgm:cxn modelId="{FB6F5DA9-E25A-4230-B30A-B148BFDC0C25}" type="presParOf" srcId="{B70A1EA9-72D8-4391-AF08-7820988C4229}" destId="{D3C5FD06-787E-4C1A-906D-C351C44E87BD}" srcOrd="4" destOrd="0" presId="urn:microsoft.com/office/officeart/2016/7/layout/BasicLinearProcessNumbered"/>
    <dgm:cxn modelId="{F10D59B6-27F4-4A48-8994-8D98A5E7BB1D}" type="presParOf" srcId="{D3C5FD06-787E-4C1A-906D-C351C44E87BD}" destId="{35F7B160-4256-489C-AAA1-46828451290B}" srcOrd="0" destOrd="0" presId="urn:microsoft.com/office/officeart/2016/7/layout/BasicLinearProcessNumbered"/>
    <dgm:cxn modelId="{B670CB95-CA5A-4E2C-BFEE-4E00A992E45A}" type="presParOf" srcId="{D3C5FD06-787E-4C1A-906D-C351C44E87BD}" destId="{ED8BB937-8BE6-4856-A912-E987274B2B12}" srcOrd="1" destOrd="0" presId="urn:microsoft.com/office/officeart/2016/7/layout/BasicLinearProcessNumbered"/>
    <dgm:cxn modelId="{B1D0ED6B-2A21-43C1-9CAF-F48D26FDFA82}" type="presParOf" srcId="{D3C5FD06-787E-4C1A-906D-C351C44E87BD}" destId="{4CC4F74B-A53D-4705-8509-E8BA81139DDE}" srcOrd="2" destOrd="0" presId="urn:microsoft.com/office/officeart/2016/7/layout/BasicLinearProcessNumbered"/>
    <dgm:cxn modelId="{1AC0BA2C-4307-4F39-8F01-9B00359C7177}" type="presParOf" srcId="{D3C5FD06-787E-4C1A-906D-C351C44E87BD}" destId="{12D3E537-3D44-4CAB-81B1-97F7CE9FDF60}" srcOrd="3" destOrd="0" presId="urn:microsoft.com/office/officeart/2016/7/layout/BasicLinearProcessNumbered"/>
    <dgm:cxn modelId="{CF73D241-0E8C-4F3B-9907-8CAFC51F3257}" type="presParOf" srcId="{B70A1EA9-72D8-4391-AF08-7820988C4229}" destId="{57B97F18-8663-4B67-80CF-704AEF91DDC2}" srcOrd="5" destOrd="0" presId="urn:microsoft.com/office/officeart/2016/7/layout/BasicLinearProcessNumbered"/>
    <dgm:cxn modelId="{6299F27F-B51B-46F4-9411-87465D372DEE}" type="presParOf" srcId="{B70A1EA9-72D8-4391-AF08-7820988C4229}" destId="{FC6FD9BB-3662-452B-B864-48BC3C0CC06C}" srcOrd="6" destOrd="0" presId="urn:microsoft.com/office/officeart/2016/7/layout/BasicLinearProcessNumbered"/>
    <dgm:cxn modelId="{05D69640-78D2-4DA4-91BD-AC9EC6164DDE}" type="presParOf" srcId="{FC6FD9BB-3662-452B-B864-48BC3C0CC06C}" destId="{3693F17F-1341-4500-9A66-07B042E9800F}" srcOrd="0" destOrd="0" presId="urn:microsoft.com/office/officeart/2016/7/layout/BasicLinearProcessNumbered"/>
    <dgm:cxn modelId="{8B6E5590-493B-477A-94D3-061C6E72A450}" type="presParOf" srcId="{FC6FD9BB-3662-452B-B864-48BC3C0CC06C}" destId="{4CB1725F-E2AB-444D-A0D1-D242C67C6D95}" srcOrd="1" destOrd="0" presId="urn:microsoft.com/office/officeart/2016/7/layout/BasicLinearProcessNumbered"/>
    <dgm:cxn modelId="{BC0F888F-1683-4FA8-A2AE-EB87123FBA5A}" type="presParOf" srcId="{FC6FD9BB-3662-452B-B864-48BC3C0CC06C}" destId="{8E4997CB-D354-490F-BDC2-46180DD22659}" srcOrd="2" destOrd="0" presId="urn:microsoft.com/office/officeart/2016/7/layout/BasicLinearProcessNumbered"/>
    <dgm:cxn modelId="{02EF705D-C067-4057-AE15-9572899BFED6}" type="presParOf" srcId="{FC6FD9BB-3662-452B-B864-48BC3C0CC06C}" destId="{C7607CEA-99F4-42D8-98F6-3C8D29A8DCE5}" srcOrd="3" destOrd="0" presId="urn:microsoft.com/office/officeart/2016/7/layout/BasicLinearProcessNumbered"/>
    <dgm:cxn modelId="{64AEF3F2-E3BE-4F78-B7F5-955C980EA069}" type="presParOf" srcId="{B70A1EA9-72D8-4391-AF08-7820988C4229}" destId="{CC857B65-705E-4AD4-8305-97490FC235F7}" srcOrd="7" destOrd="0" presId="urn:microsoft.com/office/officeart/2016/7/layout/BasicLinearProcessNumbered"/>
    <dgm:cxn modelId="{03385B39-0E8E-4EA3-876D-24CE5DD3486D}" type="presParOf" srcId="{B70A1EA9-72D8-4391-AF08-7820988C4229}" destId="{BA315F14-25BB-42AD-8700-C1B24DC587C7}" srcOrd="8" destOrd="0" presId="urn:microsoft.com/office/officeart/2016/7/layout/BasicLinearProcessNumbered"/>
    <dgm:cxn modelId="{8DFD8847-6DED-44C8-A1CF-57B1FE006E95}" type="presParOf" srcId="{BA315F14-25BB-42AD-8700-C1B24DC587C7}" destId="{1CB1B812-AA96-49E9-BDB6-90A8DBCAEB71}" srcOrd="0" destOrd="0" presId="urn:microsoft.com/office/officeart/2016/7/layout/BasicLinearProcessNumbered"/>
    <dgm:cxn modelId="{47A6CEA3-2825-442E-A104-45BB66FF8808}" type="presParOf" srcId="{BA315F14-25BB-42AD-8700-C1B24DC587C7}" destId="{A67B21E6-A04B-49A8-B9D0-0E9223AEDC9A}" srcOrd="1" destOrd="0" presId="urn:microsoft.com/office/officeart/2016/7/layout/BasicLinearProcessNumbered"/>
    <dgm:cxn modelId="{61652239-2CED-4C3B-973A-6D7A5B8A78A5}" type="presParOf" srcId="{BA315F14-25BB-42AD-8700-C1B24DC587C7}" destId="{35DA083D-1826-41C1-8ADC-852557FDA56D}" srcOrd="2" destOrd="0" presId="urn:microsoft.com/office/officeart/2016/7/layout/BasicLinearProcessNumbered"/>
    <dgm:cxn modelId="{C2A86E9C-1253-4FF2-BB64-33F764C7E6D3}" type="presParOf" srcId="{BA315F14-25BB-42AD-8700-C1B24DC587C7}" destId="{56F1F61D-CF5F-4B53-A438-DD923BD1AF4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A1847-C22B-4337-9AB6-4A43D0F6118B}">
      <dsp:nvSpPr>
        <dsp:cNvPr id="0" name=""/>
        <dsp:cNvSpPr/>
      </dsp:nvSpPr>
      <dsp:spPr>
        <a:xfrm>
          <a:off x="0" y="-246926"/>
          <a:ext cx="2243318" cy="5288103"/>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889000">
            <a:lnSpc>
              <a:spcPct val="90000"/>
            </a:lnSpc>
            <a:spcBef>
              <a:spcPct val="0"/>
            </a:spcBef>
            <a:spcAft>
              <a:spcPct val="35000"/>
            </a:spcAft>
            <a:buNone/>
          </a:pPr>
          <a:r>
            <a:rPr lang="en-US" sz="2000" b="1" kern="1200" baseline="0" dirty="0">
              <a:latin typeface="Verdana" panose="020B0604030504040204" pitchFamily="34" charset="0"/>
              <a:ea typeface="Verdana" panose="020B0604030504040204" pitchFamily="34" charset="0"/>
              <a:cs typeface="Verdana" panose="020B0604030504040204" pitchFamily="34" charset="0"/>
            </a:rPr>
            <a:t>Make a plan: keep your hands busy and mind off cigarettes.</a:t>
          </a:r>
        </a:p>
        <a:p>
          <a:pPr marL="0" lvl="0" indent="0" algn="ctr" defTabSz="889000">
            <a:lnSpc>
              <a:spcPct val="90000"/>
            </a:lnSpc>
            <a:spcBef>
              <a:spcPct val="0"/>
            </a:spcBef>
            <a:spcAft>
              <a:spcPct val="35000"/>
            </a:spcAft>
            <a:buNone/>
          </a:pPr>
          <a:r>
            <a:rPr lang="zh-TW" altLang="en-US" sz="2000" b="1" kern="1200" baseline="0" dirty="0">
              <a:latin typeface="PMingLiU" panose="02020500000000000000" pitchFamily="18" charset="-120"/>
              <a:ea typeface="PMingLiU" panose="02020500000000000000" pitchFamily="18" charset="-120"/>
              <a:cs typeface="Verdana" charset="0"/>
            </a:rPr>
            <a:t>制定計劃： 保持雙手忙碌 轉移煙 癮 的注意力</a:t>
          </a:r>
          <a:r>
            <a:rPr lang="zh-TW" sz="1900" b="1" kern="1200" baseline="0" dirty="0">
              <a:latin typeface="PMingLiU" panose="02020500000000000000" pitchFamily="18" charset="-120"/>
              <a:ea typeface="PMingLiU" panose="02020500000000000000" pitchFamily="18" charset="-120"/>
              <a:cs typeface="Verdana" charset="0"/>
            </a:rPr>
            <a:t>。</a:t>
          </a:r>
          <a:endParaRPr lang="en-US" sz="1900" b="1" kern="1200" dirty="0">
            <a:latin typeface="PMingLiU" panose="02020500000000000000" pitchFamily="18" charset="-120"/>
            <a:ea typeface="PMingLiU" panose="02020500000000000000" pitchFamily="18" charset="-120"/>
            <a:cs typeface="Verdana" charset="0"/>
          </a:endParaRPr>
        </a:p>
      </dsp:txBody>
      <dsp:txXfrm>
        <a:off x="0" y="1762552"/>
        <a:ext cx="2243318" cy="3172861"/>
      </dsp:txXfrm>
    </dsp:sp>
    <dsp:sp modelId="{E49CC541-34AB-4A46-B143-93E1AE0EF5C0}">
      <dsp:nvSpPr>
        <dsp:cNvPr id="0" name=""/>
        <dsp:cNvSpPr/>
      </dsp:nvSpPr>
      <dsp:spPr>
        <a:xfrm>
          <a:off x="664002" y="33577"/>
          <a:ext cx="921668" cy="921668"/>
        </a:xfrm>
        <a:prstGeom prst="ellipse">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w="9525" cap="rnd"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1</a:t>
          </a:r>
          <a:endParaRPr lang="en-US" sz="4500" kern="1200" dirty="0">
            <a:latin typeface="Verdana" panose="020B0604030504040204" pitchFamily="34" charset="0"/>
            <a:ea typeface="Verdana" panose="020B0604030504040204" pitchFamily="34" charset="0"/>
            <a:cs typeface="Verdana" panose="020B0604030504040204" pitchFamily="34" charset="0"/>
          </a:endParaRPr>
        </a:p>
      </dsp:txBody>
      <dsp:txXfrm>
        <a:off x="798977" y="168552"/>
        <a:ext cx="651718" cy="651718"/>
      </dsp:txXfrm>
    </dsp:sp>
    <dsp:sp modelId="{0633D324-C0F9-4716-AFA1-01E3B411435D}">
      <dsp:nvSpPr>
        <dsp:cNvPr id="0" name=""/>
        <dsp:cNvSpPr/>
      </dsp:nvSpPr>
      <dsp:spPr>
        <a:xfrm>
          <a:off x="38782" y="3534582"/>
          <a:ext cx="2194448" cy="72"/>
        </a:xfrm>
        <a:prstGeom prst="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w="9525" cap="rnd"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2270359-5AA9-4318-961C-F2C841A48841}">
      <dsp:nvSpPr>
        <dsp:cNvPr id="0" name=""/>
        <dsp:cNvSpPr/>
      </dsp:nvSpPr>
      <dsp:spPr>
        <a:xfrm>
          <a:off x="2465940" y="-246926"/>
          <a:ext cx="2194448" cy="5288103"/>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889000">
            <a:lnSpc>
              <a:spcPct val="90000"/>
            </a:lnSpc>
            <a:spcBef>
              <a:spcPct val="0"/>
            </a:spcBef>
            <a:spcAft>
              <a:spcPct val="35000"/>
            </a:spcAft>
            <a:buNone/>
          </a:pPr>
          <a:r>
            <a:rPr lang="en-US" sz="2000" b="1" kern="1200" baseline="0" dirty="0">
              <a:latin typeface="Verdana" panose="020B0604030504040204" pitchFamily="34" charset="0"/>
              <a:ea typeface="Verdana" panose="020B0604030504040204" pitchFamily="34" charset="0"/>
              <a:cs typeface="Verdana" panose="020B0604030504040204" pitchFamily="34" charset="0"/>
            </a:rPr>
            <a:t>Make your home and car smoke-free.</a:t>
          </a:r>
        </a:p>
        <a:p>
          <a:pPr marL="0" lvl="0" indent="0" algn="ctr" defTabSz="889000">
            <a:lnSpc>
              <a:spcPct val="90000"/>
            </a:lnSpc>
            <a:spcBef>
              <a:spcPct val="0"/>
            </a:spcBef>
            <a:spcAft>
              <a:spcPct val="35000"/>
            </a:spcAft>
            <a:buNone/>
          </a:pPr>
          <a:endParaRPr lang="en-US" altLang="zh-TW" sz="900" b="1" kern="1200" baseline="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889000">
            <a:lnSpc>
              <a:spcPct val="90000"/>
            </a:lnSpc>
            <a:spcBef>
              <a:spcPct val="0"/>
            </a:spcBef>
            <a:spcAft>
              <a:spcPct val="35000"/>
            </a:spcAft>
            <a:buNone/>
          </a:pPr>
          <a:endParaRPr lang="en-US" altLang="zh-TW" sz="900" b="1" kern="1200" baseline="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889000">
            <a:lnSpc>
              <a:spcPct val="90000"/>
            </a:lnSpc>
            <a:spcBef>
              <a:spcPct val="0"/>
            </a:spcBef>
            <a:spcAft>
              <a:spcPct val="35000"/>
            </a:spcAft>
            <a:buNone/>
          </a:pPr>
          <a:endParaRPr lang="en-US" altLang="zh-TW" sz="700" b="1" kern="1200" baseline="0" dirty="0">
            <a:latin typeface="PMingLiU" panose="02020500000000000000" pitchFamily="18" charset="-120"/>
            <a:ea typeface="PMingLiU" panose="02020500000000000000" pitchFamily="18" charset="-120"/>
            <a:cs typeface="Verdana" panose="020B0604030504040204" pitchFamily="34" charset="0"/>
          </a:endParaRPr>
        </a:p>
        <a:p>
          <a:pPr marL="0" lvl="0" indent="0" algn="ctr" defTabSz="889000">
            <a:lnSpc>
              <a:spcPct val="90000"/>
            </a:lnSpc>
            <a:spcBef>
              <a:spcPct val="0"/>
            </a:spcBef>
            <a:spcAft>
              <a:spcPct val="35000"/>
            </a:spcAft>
            <a:buNone/>
          </a:pPr>
          <a:r>
            <a:rPr lang="zh-TW" sz="2000" b="1" kern="1200" baseline="0" dirty="0">
              <a:latin typeface="PMingLiU" panose="02020500000000000000" pitchFamily="18" charset="-120"/>
              <a:ea typeface="PMingLiU" panose="02020500000000000000" pitchFamily="18" charset="-120"/>
              <a:cs typeface="Verdana" charset="0"/>
            </a:rPr>
            <a:t>把你的住所及汽車變成禁煙區</a:t>
          </a:r>
          <a:r>
            <a:rPr lang="zh-CN" sz="2000" b="1" kern="1200" baseline="0" dirty="0">
              <a:latin typeface="PMingLiU" panose="02020500000000000000" pitchFamily="18" charset="-120"/>
              <a:ea typeface="PMingLiU" panose="02020500000000000000" pitchFamily="18" charset="-120"/>
              <a:cs typeface="Verdana" charset="0"/>
            </a:rPr>
            <a:t>。</a:t>
          </a:r>
          <a:endParaRPr lang="en-US" sz="2000" b="1" kern="1200" dirty="0">
            <a:latin typeface="PMingLiU" panose="02020500000000000000" pitchFamily="18" charset="-120"/>
            <a:ea typeface="PMingLiU" panose="02020500000000000000" pitchFamily="18" charset="-120"/>
            <a:cs typeface="Verdana" charset="0"/>
          </a:endParaRPr>
        </a:p>
      </dsp:txBody>
      <dsp:txXfrm>
        <a:off x="2465940" y="1762552"/>
        <a:ext cx="2194448" cy="3172861"/>
      </dsp:txXfrm>
    </dsp:sp>
    <dsp:sp modelId="{CF4C983F-1B2D-4CBA-B7A3-D9CECA2FAB7B}">
      <dsp:nvSpPr>
        <dsp:cNvPr id="0" name=""/>
        <dsp:cNvSpPr/>
      </dsp:nvSpPr>
      <dsp:spPr>
        <a:xfrm>
          <a:off x="3102331" y="54489"/>
          <a:ext cx="921668" cy="921668"/>
        </a:xfrm>
        <a:prstGeom prst="ellipse">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w="9525" cap="rnd"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2</a:t>
          </a:r>
        </a:p>
      </dsp:txBody>
      <dsp:txXfrm>
        <a:off x="3237306" y="189464"/>
        <a:ext cx="651718" cy="651718"/>
      </dsp:txXfrm>
    </dsp:sp>
    <dsp:sp modelId="{18B15223-BEE5-4D8D-B608-02B7651B8C57}">
      <dsp:nvSpPr>
        <dsp:cNvPr id="0" name=""/>
        <dsp:cNvSpPr/>
      </dsp:nvSpPr>
      <dsp:spPr>
        <a:xfrm>
          <a:off x="2446541" y="3528720"/>
          <a:ext cx="2194448" cy="72"/>
        </a:xfrm>
        <a:prstGeom prst="rect">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5F7B160-4256-489C-AAA1-46828451290B}">
      <dsp:nvSpPr>
        <dsp:cNvPr id="0" name=""/>
        <dsp:cNvSpPr/>
      </dsp:nvSpPr>
      <dsp:spPr>
        <a:xfrm>
          <a:off x="4879834" y="-246926"/>
          <a:ext cx="2194448" cy="5288103"/>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755650">
            <a:lnSpc>
              <a:spcPct val="90000"/>
            </a:lnSpc>
            <a:spcBef>
              <a:spcPct val="0"/>
            </a:spcBef>
            <a:spcAft>
              <a:spcPct val="35000"/>
            </a:spcAft>
            <a:buNone/>
          </a:pPr>
          <a:r>
            <a:rPr lang="en-US" sz="1700" b="1" kern="1200" baseline="0" dirty="0">
              <a:latin typeface="Verdana" panose="020B0604030504040204" pitchFamily="34" charset="0"/>
              <a:ea typeface="Verdana" panose="020B0604030504040204" pitchFamily="34" charset="0"/>
              <a:cs typeface="Verdana" panose="020B0604030504040204" pitchFamily="34" charset="0"/>
            </a:rPr>
            <a:t>Get support: talk to your family and friends about your plan to quit.</a:t>
          </a:r>
        </a:p>
        <a:p>
          <a:pPr marL="0" lvl="0" indent="0" algn="ctr" defTabSz="755650">
            <a:lnSpc>
              <a:spcPct val="90000"/>
            </a:lnSpc>
            <a:spcBef>
              <a:spcPct val="0"/>
            </a:spcBef>
            <a:spcAft>
              <a:spcPct val="35000"/>
            </a:spcAft>
            <a:buNone/>
          </a:pPr>
          <a:r>
            <a:rPr lang="zh-TW" sz="1800" b="1" kern="1200" baseline="0" dirty="0">
              <a:latin typeface="PMingLiU" panose="02020500000000000000" pitchFamily="18" charset="-120"/>
              <a:ea typeface="PMingLiU" panose="02020500000000000000" pitchFamily="18" charset="-120"/>
              <a:cs typeface="Verdana" charset="0"/>
            </a:rPr>
            <a:t>尋求支持</a:t>
          </a:r>
          <a:r>
            <a:rPr lang="zh-CN" sz="1800" b="1" kern="1200" baseline="0" dirty="0">
              <a:latin typeface="PMingLiU" panose="02020500000000000000" pitchFamily="18" charset="-120"/>
              <a:ea typeface="PMingLiU" panose="02020500000000000000" pitchFamily="18" charset="-120"/>
              <a:cs typeface="Verdana" charset="0"/>
            </a:rPr>
            <a:t>：</a:t>
          </a:r>
          <a:r>
            <a:rPr lang="zh-TW" altLang="en-US" sz="1800" b="1" kern="1200" dirty="0">
              <a:latin typeface="PMingLiU" panose="02020500000000000000" pitchFamily="18" charset="-120"/>
              <a:ea typeface="PMingLiU" panose="02020500000000000000" pitchFamily="18" charset="-120"/>
              <a:cs typeface="Verdana" charset="0"/>
            </a:rPr>
            <a:t>與親友談論</a:t>
          </a:r>
          <a:r>
            <a:rPr lang="zh-TW" sz="1800" b="1" kern="1200" baseline="0" dirty="0">
              <a:latin typeface="PMingLiU" panose="02020500000000000000" pitchFamily="18" charset="-120"/>
              <a:ea typeface="PMingLiU" panose="02020500000000000000" pitchFamily="18" charset="-120"/>
              <a:cs typeface="Verdana" charset="0"/>
            </a:rPr>
            <a:t>你正在計劃戒煙，讓他們知道可以怎麼樣幫助你</a:t>
          </a:r>
          <a:r>
            <a:rPr lang="zh-CN" sz="1800" b="1" kern="1200" baseline="0" dirty="0">
              <a:latin typeface="PMingLiU" panose="02020500000000000000" pitchFamily="18" charset="-120"/>
              <a:ea typeface="PMingLiU" panose="02020500000000000000" pitchFamily="18" charset="-120"/>
              <a:cs typeface="Verdana" charset="0"/>
            </a:rPr>
            <a:t>。</a:t>
          </a:r>
          <a:endParaRPr lang="en-US" sz="4400" b="1" kern="1200" dirty="0">
            <a:latin typeface="PMingLiU" panose="02020500000000000000" pitchFamily="18" charset="-120"/>
            <a:ea typeface="PMingLiU" panose="02020500000000000000" pitchFamily="18" charset="-120"/>
            <a:cs typeface="Verdana" charset="0"/>
          </a:endParaRPr>
        </a:p>
      </dsp:txBody>
      <dsp:txXfrm>
        <a:off x="4879834" y="1762552"/>
        <a:ext cx="2194448" cy="3172861"/>
      </dsp:txXfrm>
    </dsp:sp>
    <dsp:sp modelId="{ED8BB937-8BE6-4856-A912-E987274B2B12}">
      <dsp:nvSpPr>
        <dsp:cNvPr id="0" name=""/>
        <dsp:cNvSpPr/>
      </dsp:nvSpPr>
      <dsp:spPr>
        <a:xfrm>
          <a:off x="5506675" y="65079"/>
          <a:ext cx="921668" cy="921668"/>
        </a:xfrm>
        <a:prstGeom prst="ellipse">
          <a:avLst/>
        </a:prstGeom>
        <a:blipFill rotWithShape="1">
          <a:blip xmlns:r="http://schemas.openxmlformats.org/officeDocument/2006/relationships" r:embed="rId1">
            <a:duotone>
              <a:schemeClr val="accent6">
                <a:hueOff val="0"/>
                <a:satOff val="0"/>
                <a:lumOff val="0"/>
                <a:alphaOff val="0"/>
                <a:tint val="98000"/>
                <a:lumMod val="102000"/>
              </a:schemeClr>
              <a:schemeClr val="accent6">
                <a:hueOff val="0"/>
                <a:satOff val="0"/>
                <a:lumOff val="0"/>
                <a:alphaOff val="0"/>
                <a:shade val="98000"/>
                <a:lumMod val="98000"/>
              </a:schemeClr>
            </a:duotone>
          </a:blip>
          <a:tile tx="0" ty="0" sx="100000" sy="100000" flip="none" algn="tl"/>
        </a:blipFill>
        <a:ln w="9525" cap="rnd"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3</a:t>
          </a:r>
          <a:endParaRPr lang="en-US" sz="4500" kern="1200" dirty="0">
            <a:latin typeface="Verdana" panose="020B0604030504040204" pitchFamily="34" charset="0"/>
            <a:ea typeface="Verdana" panose="020B0604030504040204" pitchFamily="34" charset="0"/>
            <a:cs typeface="Verdana" panose="020B0604030504040204" pitchFamily="34" charset="0"/>
          </a:endParaRPr>
        </a:p>
      </dsp:txBody>
      <dsp:txXfrm>
        <a:off x="5641650" y="200054"/>
        <a:ext cx="651718" cy="651718"/>
      </dsp:txXfrm>
    </dsp:sp>
    <dsp:sp modelId="{4CC4F74B-A53D-4705-8509-E8BA81139DDE}">
      <dsp:nvSpPr>
        <dsp:cNvPr id="0" name=""/>
        <dsp:cNvSpPr/>
      </dsp:nvSpPr>
      <dsp:spPr>
        <a:xfrm>
          <a:off x="4870288" y="3546305"/>
          <a:ext cx="2194448" cy="72"/>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w="9525" cap="rnd"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693F17F-1341-4500-9A66-07B042E9800F}">
      <dsp:nvSpPr>
        <dsp:cNvPr id="0" name=""/>
        <dsp:cNvSpPr/>
      </dsp:nvSpPr>
      <dsp:spPr>
        <a:xfrm>
          <a:off x="7293727" y="-246926"/>
          <a:ext cx="2194448" cy="5288103"/>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933450">
            <a:lnSpc>
              <a:spcPct val="90000"/>
            </a:lnSpc>
            <a:spcBef>
              <a:spcPct val="0"/>
            </a:spcBef>
            <a:spcAft>
              <a:spcPct val="35000"/>
            </a:spcAft>
            <a:buNone/>
          </a:pPr>
          <a:r>
            <a:rPr lang="en-US" sz="2100" b="1" kern="1200" baseline="0" dirty="0">
              <a:latin typeface="Verdana" panose="020B0604030504040204" pitchFamily="34" charset="0"/>
              <a:ea typeface="Verdana" panose="020B0604030504040204" pitchFamily="34" charset="0"/>
              <a:cs typeface="Verdana" panose="020B0604030504040204" pitchFamily="34" charset="0"/>
            </a:rPr>
            <a:t>Use a quitting aid: nicotine patches and gum.</a:t>
          </a:r>
          <a:endParaRPr lang="en-US" altLang="zh-TW" sz="2100" b="1" kern="1200" baseline="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933450">
            <a:lnSpc>
              <a:spcPct val="90000"/>
            </a:lnSpc>
            <a:spcBef>
              <a:spcPct val="0"/>
            </a:spcBef>
            <a:spcAft>
              <a:spcPct val="35000"/>
            </a:spcAft>
            <a:buNone/>
          </a:pPr>
          <a:r>
            <a:rPr lang="zh-TW" altLang="en-US" sz="2000" b="1" kern="1200" dirty="0">
              <a:latin typeface="PMingLiU" panose="02020500000000000000" pitchFamily="18" charset="-120"/>
              <a:ea typeface="PMingLiU" panose="02020500000000000000" pitchFamily="18" charset="-120"/>
              <a:cs typeface="Verdana" charset="0"/>
            </a:rPr>
            <a:t>選用 戒煙尼古丁代替品： 膠貼及口香膠</a:t>
          </a:r>
          <a:r>
            <a:rPr lang="zh-CN" sz="2000" b="1" kern="1200" baseline="0" dirty="0">
              <a:latin typeface="PMingLiU" panose="02020500000000000000" pitchFamily="18" charset="-120"/>
              <a:ea typeface="PMingLiU" panose="02020500000000000000" pitchFamily="18" charset="-120"/>
              <a:cs typeface="Verdana" charset="0"/>
            </a:rPr>
            <a:t>。</a:t>
          </a:r>
          <a:endParaRPr lang="en-US" sz="2000" b="1" kern="1200" dirty="0">
            <a:latin typeface="PMingLiU" panose="02020500000000000000" pitchFamily="18" charset="-120"/>
            <a:ea typeface="PMingLiU" panose="02020500000000000000" pitchFamily="18" charset="-120"/>
            <a:cs typeface="Verdana" charset="0"/>
          </a:endParaRPr>
        </a:p>
      </dsp:txBody>
      <dsp:txXfrm>
        <a:off x="7293727" y="1762552"/>
        <a:ext cx="2194448" cy="3172861"/>
      </dsp:txXfrm>
    </dsp:sp>
    <dsp:sp modelId="{4CB1725F-E2AB-444D-A0D1-D242C67C6D95}">
      <dsp:nvSpPr>
        <dsp:cNvPr id="0" name=""/>
        <dsp:cNvSpPr/>
      </dsp:nvSpPr>
      <dsp:spPr>
        <a:xfrm>
          <a:off x="7904255" y="56194"/>
          <a:ext cx="921668" cy="921668"/>
        </a:xfrm>
        <a:prstGeom prst="ellipse">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w="9525" cap="rnd"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4</a:t>
          </a:r>
        </a:p>
      </dsp:txBody>
      <dsp:txXfrm>
        <a:off x="8039230" y="191169"/>
        <a:ext cx="651718" cy="651718"/>
      </dsp:txXfrm>
    </dsp:sp>
    <dsp:sp modelId="{8E4997CB-D354-490F-BDC2-46180DD22659}">
      <dsp:nvSpPr>
        <dsp:cNvPr id="0" name=""/>
        <dsp:cNvSpPr/>
      </dsp:nvSpPr>
      <dsp:spPr>
        <a:xfrm>
          <a:off x="7313126" y="3563890"/>
          <a:ext cx="2194448" cy="72"/>
        </a:xfrm>
        <a:prstGeom prst="rect">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w="9525" cap="rnd"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CB1B812-AA96-49E9-BDB6-90A8DBCAEB71}">
      <dsp:nvSpPr>
        <dsp:cNvPr id="0" name=""/>
        <dsp:cNvSpPr/>
      </dsp:nvSpPr>
      <dsp:spPr>
        <a:xfrm>
          <a:off x="9707621" y="-246926"/>
          <a:ext cx="2194448" cy="5288103"/>
        </a:xfrm>
        <a:prstGeom prst="rect">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777875">
            <a:lnSpc>
              <a:spcPct val="90000"/>
            </a:lnSpc>
            <a:spcBef>
              <a:spcPct val="0"/>
            </a:spcBef>
            <a:spcAft>
              <a:spcPct val="35000"/>
            </a:spcAft>
            <a:buNone/>
          </a:pPr>
          <a:r>
            <a:rPr lang="en-US" sz="1750" b="1" kern="1200" baseline="0" dirty="0">
              <a:latin typeface="Verdana" panose="020B0604030504040204" pitchFamily="34" charset="0"/>
              <a:ea typeface="Verdana" panose="020B0604030504040204" pitchFamily="34" charset="0"/>
              <a:cs typeface="Verdana" panose="020B0604030504040204" pitchFamily="34" charset="0"/>
            </a:rPr>
            <a:t>Call (800) 838-8917: a trained advisor who CAN OFFER SUPPORT.</a:t>
          </a:r>
          <a:endParaRPr lang="en-US" altLang="zh-TW" sz="1800" b="1" kern="1200" baseline="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777875">
            <a:lnSpc>
              <a:spcPct val="90000"/>
            </a:lnSpc>
            <a:spcBef>
              <a:spcPct val="0"/>
            </a:spcBef>
            <a:spcAft>
              <a:spcPct val="35000"/>
            </a:spcAft>
            <a:buNone/>
          </a:pPr>
          <a:r>
            <a:rPr lang="zh-TW" sz="1500" b="1" kern="1200" baseline="0" dirty="0">
              <a:latin typeface="PMingLiU" panose="02020500000000000000" pitchFamily="18" charset="-120"/>
              <a:ea typeface="PMingLiU" panose="02020500000000000000" pitchFamily="18" charset="-120"/>
              <a:cs typeface="Verdana" charset="0"/>
            </a:rPr>
            <a:t>致電戒煙專線</a:t>
          </a:r>
          <a:r>
            <a:rPr lang="zh-CN" sz="1500" b="1" kern="1200" baseline="0" dirty="0">
              <a:latin typeface="PMingLiU" panose="02020500000000000000" pitchFamily="18" charset="-120"/>
              <a:ea typeface="PMingLiU" panose="02020500000000000000" pitchFamily="18" charset="-120"/>
              <a:cs typeface="Verdana" charset="0"/>
            </a:rPr>
            <a:t> </a:t>
          </a:r>
          <a:r>
            <a:rPr lang="en-US" altLang="zh-CN" sz="1500" b="1" kern="1200" baseline="0" dirty="0">
              <a:latin typeface="PMingLiU" panose="02020500000000000000" pitchFamily="18" charset="-120"/>
              <a:ea typeface="PMingLiU" panose="02020500000000000000" pitchFamily="18" charset="-120"/>
              <a:cs typeface="Verdana" charset="0"/>
            </a:rPr>
            <a:t>       </a:t>
          </a:r>
          <a:r>
            <a:rPr lang="en-US" sz="1500" b="0" kern="1200" baseline="0" dirty="0">
              <a:latin typeface="PMingLiU" panose="02020500000000000000" pitchFamily="18" charset="-120"/>
              <a:ea typeface="PMingLiU" panose="02020500000000000000" pitchFamily="18" charset="-120"/>
              <a:cs typeface="Verdana" charset="0"/>
            </a:rPr>
            <a:t>(800) 838-8917)</a:t>
          </a:r>
          <a:r>
            <a:rPr lang="zh-CN" sz="1500" b="0" kern="1200" baseline="0" dirty="0">
              <a:latin typeface="PMingLiU" panose="02020500000000000000" pitchFamily="18" charset="-120"/>
              <a:ea typeface="PMingLiU" panose="02020500000000000000" pitchFamily="18" charset="-120"/>
              <a:cs typeface="Verdana" charset="0"/>
            </a:rPr>
            <a:t>：</a:t>
          </a:r>
          <a:r>
            <a:rPr lang="zh-TW" sz="1500" b="0" kern="1200" baseline="0" dirty="0">
              <a:latin typeface="PMingLiU" panose="02020500000000000000" pitchFamily="18" charset="-120"/>
              <a:ea typeface="PMingLiU" panose="02020500000000000000" pitchFamily="18" charset="-120"/>
              <a:cs typeface="Verdana" charset="0"/>
            </a:rPr>
            <a:t> </a:t>
          </a:r>
          <a:r>
            <a:rPr lang="zh-TW" sz="1500" b="1" kern="1200" baseline="0" dirty="0">
              <a:latin typeface="PMingLiU" panose="02020500000000000000" pitchFamily="18" charset="-120"/>
              <a:ea typeface="PMingLiU" panose="02020500000000000000" pitchFamily="18" charset="-120"/>
              <a:cs typeface="Verdana" charset="0"/>
            </a:rPr>
            <a:t>受過專業訓練的顧問會幫助你做一個適合你個人的戒煙計劃</a:t>
          </a:r>
          <a:r>
            <a:rPr lang="zh-CN" sz="1500" b="1" kern="1200" baseline="0" dirty="0">
              <a:latin typeface="PMingLiU" panose="02020500000000000000" pitchFamily="18" charset="-120"/>
              <a:ea typeface="PMingLiU" panose="02020500000000000000" pitchFamily="18" charset="-120"/>
              <a:cs typeface="Verdana" charset="0"/>
            </a:rPr>
            <a:t>。</a:t>
          </a:r>
          <a:endParaRPr lang="en-US" sz="1500" b="1" kern="1200" dirty="0">
            <a:latin typeface="PMingLiU" panose="02020500000000000000" pitchFamily="18" charset="-120"/>
            <a:ea typeface="PMingLiU" panose="02020500000000000000" pitchFamily="18" charset="-120"/>
            <a:cs typeface="Verdana" charset="0"/>
          </a:endParaRPr>
        </a:p>
      </dsp:txBody>
      <dsp:txXfrm>
        <a:off x="9707621" y="1762552"/>
        <a:ext cx="2194448" cy="3172861"/>
      </dsp:txXfrm>
    </dsp:sp>
    <dsp:sp modelId="{A67B21E6-A04B-49A8-B9D0-0E9223AEDC9A}">
      <dsp:nvSpPr>
        <dsp:cNvPr id="0" name=""/>
        <dsp:cNvSpPr/>
      </dsp:nvSpPr>
      <dsp:spPr>
        <a:xfrm>
          <a:off x="10331080" y="43263"/>
          <a:ext cx="921668" cy="921668"/>
        </a:xfrm>
        <a:prstGeom prst="ellipse">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5</a:t>
          </a:r>
          <a:endParaRPr lang="en-US" sz="4500" kern="1200" dirty="0">
            <a:latin typeface="Verdana" panose="020B0604030504040204" pitchFamily="34" charset="0"/>
            <a:ea typeface="Verdana" panose="020B0604030504040204" pitchFamily="34" charset="0"/>
            <a:cs typeface="Verdana" panose="020B0604030504040204" pitchFamily="34" charset="0"/>
          </a:endParaRPr>
        </a:p>
      </dsp:txBody>
      <dsp:txXfrm>
        <a:off x="10466055" y="178238"/>
        <a:ext cx="651718" cy="651718"/>
      </dsp:txXfrm>
    </dsp:sp>
    <dsp:sp modelId="{35DA083D-1826-41C1-8ADC-852557FDA56D}">
      <dsp:nvSpPr>
        <dsp:cNvPr id="0" name=""/>
        <dsp:cNvSpPr/>
      </dsp:nvSpPr>
      <dsp:spPr>
        <a:xfrm>
          <a:off x="9688222" y="3580791"/>
          <a:ext cx="2194448" cy="1440"/>
        </a:xfrm>
        <a:prstGeom prst="rect">
          <a:avLst/>
        </a:prstGeom>
        <a:blipFill rotWithShape="1">
          <a:blip xmlns:r="http://schemas.openxmlformats.org/officeDocument/2006/relationships" r:embed="rId1">
            <a:duotone>
              <a:schemeClr val="accent6">
                <a:hueOff val="0"/>
                <a:satOff val="0"/>
                <a:lumOff val="0"/>
                <a:alphaOff val="0"/>
                <a:tint val="98000"/>
                <a:lumMod val="102000"/>
              </a:schemeClr>
              <a:schemeClr val="accent6">
                <a:hueOff val="0"/>
                <a:satOff val="0"/>
                <a:lumOff val="0"/>
                <a:alphaOff val="0"/>
                <a:shade val="98000"/>
                <a:lumMod val="98000"/>
              </a:schemeClr>
            </a:duotone>
          </a:blip>
          <a:tile tx="0" ty="0" sx="100000" sy="100000" flip="none" algn="tl"/>
        </a:blipFill>
        <a:ln w="9525" cap="rnd"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03266-12E2-BD42-BEC8-10BAB1C3AA41}"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5F87B-81D1-3F4B-9822-9FD0113BD12A}" type="slidenum">
              <a:rPr lang="en-US" smtClean="0"/>
              <a:t>‹#›</a:t>
            </a:fld>
            <a:endParaRPr lang="en-US"/>
          </a:p>
        </p:txBody>
      </p:sp>
    </p:spTree>
    <p:extLst>
      <p:ext uri="{BB962C8B-B14F-4D97-AF65-F5344CB8AC3E}">
        <p14:creationId xmlns:p14="http://schemas.microsoft.com/office/powerpoint/2010/main" val="813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tobacco/campaign/tips/diseases/heart-disease-stroke.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5F87B-81D1-3F4B-9822-9FD0113BD12A}" type="slidenum">
              <a:rPr lang="en-US" smtClean="0"/>
              <a:t>9</a:t>
            </a:fld>
            <a:endParaRPr lang="en-US"/>
          </a:p>
        </p:txBody>
      </p:sp>
    </p:spTree>
    <p:extLst>
      <p:ext uri="{BB962C8B-B14F-4D97-AF65-F5344CB8AC3E}">
        <p14:creationId xmlns:p14="http://schemas.microsoft.com/office/powerpoint/2010/main" val="246186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Source Center for Disease Control and Prevention </a:t>
            </a:r>
            <a:r>
              <a:rPr lang="en-US" sz="1200" b="0" i="1" kern="1200" dirty="0">
                <a:solidFill>
                  <a:schemeClr val="tx1"/>
                </a:solidFill>
                <a:effectLst/>
                <a:latin typeface="+mn-lt"/>
                <a:ea typeface="+mn-ea"/>
                <a:cs typeface="+mn-cs"/>
                <a:hlinkClick r:id="rId3"/>
              </a:rPr>
              <a:t>https://www.cdc.gov/tobacco/campaign/tips/diseases/heart-disease-stroke.html</a:t>
            </a:r>
            <a:endParaRPr lang="en-US" dirty="0"/>
          </a:p>
        </p:txBody>
      </p:sp>
      <p:sp>
        <p:nvSpPr>
          <p:cNvPr id="4" name="Slide Number Placeholder 3"/>
          <p:cNvSpPr>
            <a:spLocks noGrp="1"/>
          </p:cNvSpPr>
          <p:nvPr>
            <p:ph type="sldNum" sz="quarter" idx="10"/>
          </p:nvPr>
        </p:nvSpPr>
        <p:spPr/>
        <p:txBody>
          <a:bodyPr/>
          <a:lstStyle/>
          <a:p>
            <a:fld id="{5AC5F87B-81D1-3F4B-9822-9FD0113BD12A}" type="slidenum">
              <a:rPr lang="en-US" smtClean="0"/>
              <a:t>34</a:t>
            </a:fld>
            <a:endParaRPr lang="en-US"/>
          </a:p>
        </p:txBody>
      </p:sp>
    </p:spTree>
    <p:extLst>
      <p:ext uri="{BB962C8B-B14F-4D97-AF65-F5344CB8AC3E}">
        <p14:creationId xmlns:p14="http://schemas.microsoft.com/office/powerpoint/2010/main" val="136275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59813513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65476E-A6E1-BD40-9AFB-DC855223C38C}"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38174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649200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BB65476E-A6E1-BD40-9AFB-DC855223C38C}"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351934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481896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5369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253498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65476E-A6E1-BD40-9AFB-DC855223C38C}"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427387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65476E-A6E1-BD40-9AFB-DC855223C38C}"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53102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65476E-A6E1-BD40-9AFB-DC855223C38C}" type="datetimeFigureOut">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27321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65476E-A6E1-BD40-9AFB-DC855223C38C}" type="datetimeFigureOut">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29412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5476E-A6E1-BD40-9AFB-DC855223C38C}"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2997451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65476E-A6E1-BD40-9AFB-DC855223C38C}"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5938194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BB65476E-A6E1-BD40-9AFB-DC855223C38C}" type="datetimeFigureOut">
              <a:rPr lang="en-US" smtClean="0"/>
              <a:t>7/28/2021</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48646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B65476E-A6E1-BD40-9AFB-DC855223C38C}" type="datetimeFigureOut">
              <a:rPr lang="en-US" smtClean="0"/>
              <a:t>7/28/2021</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7423C909-ED1A-F343-BC59-5DCE11BF8455}" type="slidenum">
              <a:rPr lang="en-US" smtClean="0"/>
              <a:t>‹#›</a:t>
            </a:fld>
            <a:endParaRPr lang="en-US"/>
          </a:p>
        </p:txBody>
      </p:sp>
    </p:spTree>
    <p:extLst>
      <p:ext uri="{BB962C8B-B14F-4D97-AF65-F5344CB8AC3E}">
        <p14:creationId xmlns:p14="http://schemas.microsoft.com/office/powerpoint/2010/main" val="341590401"/>
      </p:ext>
    </p:extLst>
  </p:cSld>
  <p:clrMap bg1="dk1" tx1="lt1" bg2="dk2" tx2="lt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4" r:id="rId13"/>
    <p:sldLayoutId id="2147484735"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goex54.files.wordpress.com/2014/02/whatyousmoke_image_feb13.jp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okefree.gov/sites/default/files/pdf/mythsaboutNRTfactsheet.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hyperlink" Target="http://www.nyc.gov/nycquits"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nysmokefree.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3402-BBD5-46C0-9240-45BF3E675BB8}"/>
              </a:ext>
            </a:extLst>
          </p:cNvPr>
          <p:cNvSpPr>
            <a:spLocks noGrp="1"/>
          </p:cNvSpPr>
          <p:nvPr>
            <p:ph type="title"/>
          </p:nvPr>
        </p:nvSpPr>
        <p:spPr/>
        <p:txBody>
          <a:body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North American Chinatown Smoke Free Day</a:t>
            </a:r>
            <a:br>
              <a:rPr lang="en-US" sz="3600" b="0" dirty="0">
                <a:solidFill>
                  <a:schemeClr val="bg1"/>
                </a:solidFill>
              </a:rPr>
            </a:br>
            <a:r>
              <a:rPr lang="zh-TW" altLang="en-US" sz="3600" dirty="0">
                <a:solidFill>
                  <a:schemeClr val="bg1"/>
                </a:solidFill>
                <a:latin typeface="PMingLiU" panose="02020500000000000000" pitchFamily="18" charset="-120"/>
                <a:ea typeface="PMingLiU" panose="02020500000000000000" pitchFamily="18" charset="-120"/>
              </a:rPr>
              <a:t>北美華埠戒煙日</a:t>
            </a:r>
            <a:endParaRPr lang="en-US" sz="3600" dirty="0">
              <a:solidFill>
                <a:schemeClr val="bg1"/>
              </a:solidFill>
              <a:latin typeface="PMingLiU" panose="02020500000000000000" pitchFamily="18" charset="-120"/>
              <a:ea typeface="PMingLiU" panose="02020500000000000000" pitchFamily="18" charset="-120"/>
            </a:endParaRPr>
          </a:p>
        </p:txBody>
      </p:sp>
      <p:pic>
        <p:nvPicPr>
          <p:cNvPr id="5" name="Content Placeholder 4" descr="A close up of a sign&#10;&#10;Description generated with very high confidence">
            <a:extLst>
              <a:ext uri="{FF2B5EF4-FFF2-40B4-BE49-F238E27FC236}">
                <a16:creationId xmlns:a16="http://schemas.microsoft.com/office/drawing/2014/main" id="{6191DC56-BEF7-421A-AE7F-DE756399F473}"/>
              </a:ext>
            </a:extLst>
          </p:cNvPr>
          <p:cNvPicPr>
            <a:picLocks noGrp="1" noChangeAspect="1"/>
          </p:cNvPicPr>
          <p:nvPr>
            <p:ph idx="1"/>
          </p:nvPr>
        </p:nvPicPr>
        <p:blipFill>
          <a:blip r:embed="rId2"/>
          <a:stretch>
            <a:fillRect/>
          </a:stretch>
        </p:blipFill>
        <p:spPr>
          <a:xfrm>
            <a:off x="3096258" y="2335129"/>
            <a:ext cx="2412940" cy="2574498"/>
          </a:xfrm>
        </p:spPr>
      </p:pic>
      <p:pic>
        <p:nvPicPr>
          <p:cNvPr id="7" name="Picture 6">
            <a:extLst>
              <a:ext uri="{FF2B5EF4-FFF2-40B4-BE49-F238E27FC236}">
                <a16:creationId xmlns:a16="http://schemas.microsoft.com/office/drawing/2014/main" id="{936FFA9C-9F79-456A-9561-E19F7A6C03CD}"/>
              </a:ext>
            </a:extLst>
          </p:cNvPr>
          <p:cNvPicPr>
            <a:picLocks noChangeAspect="1"/>
          </p:cNvPicPr>
          <p:nvPr/>
        </p:nvPicPr>
        <p:blipFill>
          <a:blip r:embed="rId3"/>
          <a:stretch>
            <a:fillRect/>
          </a:stretch>
        </p:blipFill>
        <p:spPr>
          <a:xfrm>
            <a:off x="6095998" y="2494424"/>
            <a:ext cx="3201547" cy="2415203"/>
          </a:xfrm>
          <a:prstGeom prst="rect">
            <a:avLst/>
          </a:prstGeom>
        </p:spPr>
      </p:pic>
      <p:sp>
        <p:nvSpPr>
          <p:cNvPr id="8" name="TextBox 7">
            <a:extLst>
              <a:ext uri="{FF2B5EF4-FFF2-40B4-BE49-F238E27FC236}">
                <a16:creationId xmlns:a16="http://schemas.microsoft.com/office/drawing/2014/main" id="{EEE8078A-96A8-4F3D-9DD8-ADD6155ABCED}"/>
              </a:ext>
            </a:extLst>
          </p:cNvPr>
          <p:cNvSpPr txBox="1"/>
          <p:nvPr/>
        </p:nvSpPr>
        <p:spPr>
          <a:xfrm rot="10800000" flipV="1">
            <a:off x="2308981" y="5591193"/>
            <a:ext cx="7574035" cy="923330"/>
          </a:xfrm>
          <a:prstGeom prst="rect">
            <a:avLst/>
          </a:prstGeom>
          <a:solidFill>
            <a:schemeClr val="tx1"/>
          </a:solid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An Activity of the Federation of Chinese American &amp; </a:t>
            </a:r>
          </a:p>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Chinese Canadian Medical Societies</a:t>
            </a:r>
          </a:p>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Sponsored by FCMS Foundation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5682692"/>
            <a:ext cx="664112" cy="6634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363" y="5670712"/>
            <a:ext cx="740333" cy="740333"/>
          </a:xfrm>
          <a:prstGeom prst="rect">
            <a:avLst/>
          </a:prstGeom>
        </p:spPr>
      </p:pic>
      <p:pic>
        <p:nvPicPr>
          <p:cNvPr id="9" name="Picture 8">
            <a:extLst>
              <a:ext uri="{FF2B5EF4-FFF2-40B4-BE49-F238E27FC236}">
                <a16:creationId xmlns:a16="http://schemas.microsoft.com/office/drawing/2014/main" id="{AB4760C8-C047-425F-BD15-E0839A836B4A}"/>
              </a:ext>
            </a:extLst>
          </p:cNvPr>
          <p:cNvPicPr>
            <a:picLocks noChangeAspect="1"/>
          </p:cNvPicPr>
          <p:nvPr/>
        </p:nvPicPr>
        <p:blipFill>
          <a:blip r:embed="rId3"/>
          <a:stretch>
            <a:fillRect/>
          </a:stretch>
        </p:blipFill>
        <p:spPr>
          <a:xfrm>
            <a:off x="11363181" y="1282573"/>
            <a:ext cx="828819" cy="625249"/>
          </a:xfrm>
          <a:prstGeom prst="rect">
            <a:avLst/>
          </a:prstGeom>
        </p:spPr>
      </p:pic>
    </p:spTree>
    <p:extLst>
      <p:ext uri="{BB962C8B-B14F-4D97-AF65-F5344CB8AC3E}">
        <p14:creationId xmlns:p14="http://schemas.microsoft.com/office/powerpoint/2010/main" val="1254217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line graph positive">
            <a:extLst>
              <a:ext uri="{FF2B5EF4-FFF2-40B4-BE49-F238E27FC236}">
                <a16:creationId xmlns:a16="http://schemas.microsoft.com/office/drawing/2014/main" id="{2D9BA02F-5983-4208-8822-BD2BE083AE12}"/>
              </a:ext>
            </a:extLst>
          </p:cNvPr>
          <p:cNvPicPr>
            <a:picLocks noChangeAspect="1" noChangeArrowheads="1"/>
          </p:cNvPicPr>
          <p:nvPr/>
        </p:nvPicPr>
        <p:blipFill rotWithShape="1">
          <a:blip r:embed="rId2" cstate="print">
            <a:alphaModFix amt="43000"/>
            <a:extLst>
              <a:ext uri="{28A0092B-C50C-407E-A947-70E740481C1C}">
                <a14:useLocalDpi xmlns:a14="http://schemas.microsoft.com/office/drawing/2010/main" val="0"/>
              </a:ext>
            </a:extLst>
          </a:blip>
          <a:srcRect t="17875"/>
          <a:stretch/>
        </p:blipFill>
        <p:spPr bwMode="auto">
          <a:xfrm>
            <a:off x="19" y="10"/>
            <a:ext cx="12557407" cy="68579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EF7C3D2-0570-4D42-A227-437049558F05}"/>
              </a:ext>
            </a:extLst>
          </p:cNvPr>
          <p:cNvSpPr txBox="1">
            <a:spLocks/>
          </p:cNvSpPr>
          <p:nvPr/>
        </p:nvSpPr>
        <p:spPr>
          <a:xfrm>
            <a:off x="838200" y="3627716"/>
            <a:ext cx="10515600" cy="2065719"/>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zh-TW" altLang="en-US" sz="5200" b="1" dirty="0">
                <a:solidFill>
                  <a:schemeClr val="bg1"/>
                </a:solidFill>
                <a:latin typeface="Verdana" panose="020B0604030504040204" pitchFamily="34" charset="0"/>
                <a:ea typeface="Yu Gothic" panose="020B0400000000000000" pitchFamily="34" charset="-128"/>
                <a:cs typeface="Verdana" panose="020B0604030504040204" pitchFamily="34" charset="0"/>
              </a:rPr>
              <a:t>亞裔男子吸煙率</a:t>
            </a:r>
            <a:r>
              <a:rPr lang="en-US" altLang="zh-TW" sz="5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altLang="zh-TW" sz="5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lnSpc>
                <a:spcPct val="100000"/>
              </a:lnSpc>
              <a:buNone/>
            </a:pPr>
            <a:r>
              <a:rPr lang="zh-TW" altLang="en-US" sz="3200" dirty="0">
                <a:solidFill>
                  <a:schemeClr val="bg1"/>
                </a:solidFill>
                <a:latin typeface="Verdana" panose="020B0604030504040204" pitchFamily="34" charset="0"/>
                <a:ea typeface="Yu Gothic" panose="020B0400000000000000" pitchFamily="34" charset="-128"/>
                <a:cs typeface="Verdana" panose="020B0604030504040204" pitchFamily="34" charset="0"/>
              </a:rPr>
              <a:t>紐約市在 </a:t>
            </a:r>
            <a:r>
              <a:rPr lang="en-US" altLang="zh-TW" sz="3200" dirty="0">
                <a:solidFill>
                  <a:schemeClr val="bg1"/>
                </a:solidFill>
                <a:latin typeface="Verdana" panose="020B0604030504040204" pitchFamily="34" charset="0"/>
                <a:ea typeface="Verdana" panose="020B0604030504040204" pitchFamily="34" charset="0"/>
                <a:cs typeface="Verdana" panose="020B0604030504040204" pitchFamily="34" charset="0"/>
              </a:rPr>
              <a:t>2015 </a:t>
            </a:r>
            <a:r>
              <a:rPr lang="zh-TW" altLang="en-US" sz="3200" dirty="0">
                <a:solidFill>
                  <a:schemeClr val="bg1"/>
                </a:solidFill>
                <a:latin typeface="Verdana" panose="020B0604030504040204" pitchFamily="34" charset="0"/>
                <a:ea typeface="Yu Gothic" panose="020B0400000000000000" pitchFamily="34" charset="-128"/>
                <a:cs typeface="Verdana" panose="020B0604030504040204" pitchFamily="34" charset="0"/>
              </a:rPr>
              <a:t>年為 </a:t>
            </a:r>
            <a:r>
              <a:rPr lang="en-US" altLang="zh-TW" sz="3200" dirty="0">
                <a:solidFill>
                  <a:schemeClr val="bg1"/>
                </a:solidFill>
                <a:latin typeface="Verdana" panose="020B0604030504040204" pitchFamily="34" charset="0"/>
                <a:ea typeface="Verdana" panose="020B0604030504040204" pitchFamily="34" charset="0"/>
                <a:cs typeface="Verdana" panose="020B0604030504040204" pitchFamily="34" charset="0"/>
              </a:rPr>
              <a:t>25.4%</a:t>
            </a:r>
            <a:r>
              <a:rPr lang="zh-TW" altLang="en-US" sz="3200" dirty="0">
                <a:solidFill>
                  <a:schemeClr val="bg1"/>
                </a:solidFill>
                <a:latin typeface="Verdana" panose="020B0604030504040204" pitchFamily="34" charset="0"/>
                <a:ea typeface="Yu Gothic" panose="020B0400000000000000" pitchFamily="34" charset="-128"/>
                <a:cs typeface="Verdana" panose="020B0604030504040204" pitchFamily="34" charset="0"/>
              </a:rPr>
              <a:t> </a:t>
            </a:r>
            <a:r>
              <a:rPr lang="en-US" altLang="zh-TW"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zh-TW" altLang="en-US" sz="3200" dirty="0">
                <a:solidFill>
                  <a:schemeClr val="bg1"/>
                </a:solidFill>
                <a:latin typeface="Verdana" panose="020B0604030504040204" pitchFamily="34" charset="0"/>
                <a:ea typeface="Yu Gothic" panose="020B0400000000000000" pitchFamily="34" charset="-128"/>
                <a:cs typeface="Verdana" panose="020B0604030504040204" pitchFamily="34" charset="0"/>
              </a:rPr>
              <a:t>為紐約市所有主要種族和族裔群體中的最高吸煙率。</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ontent Placeholder 13">
            <a:extLst>
              <a:ext uri="{FF2B5EF4-FFF2-40B4-BE49-F238E27FC236}">
                <a16:creationId xmlns:a16="http://schemas.microsoft.com/office/drawing/2014/main" id="{C2BAD27B-B6A4-4CE2-B820-7FEA31B5B898}"/>
              </a:ext>
            </a:extLst>
          </p:cNvPr>
          <p:cNvSpPr>
            <a:spLocks noGrp="1"/>
          </p:cNvSpPr>
          <p:nvPr>
            <p:ph idx="1"/>
          </p:nvPr>
        </p:nvSpPr>
        <p:spPr>
          <a:xfrm>
            <a:off x="838200" y="1001736"/>
            <a:ext cx="10515600" cy="2173770"/>
          </a:xfrm>
          <a:solidFill>
            <a:schemeClr val="tx1"/>
          </a:solidFill>
          <a:ln>
            <a:noFill/>
          </a:ln>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The smoking rate for Asian American men:</a:t>
            </a:r>
            <a:endPar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In New York City, it was 25.4% in 2015 – the highest rate for all major race and ethnic groups in NYC!</a:t>
            </a:r>
          </a:p>
        </p:txBody>
      </p:sp>
      <p:sp>
        <p:nvSpPr>
          <p:cNvPr id="6" name="Rectangle 5">
            <a:extLst>
              <a:ext uri="{FF2B5EF4-FFF2-40B4-BE49-F238E27FC236}">
                <a16:creationId xmlns:a16="http://schemas.microsoft.com/office/drawing/2014/main" id="{A0875B6B-3EFC-4E9E-9DE2-F4EF13BA9387}"/>
              </a:ext>
            </a:extLst>
          </p:cNvPr>
          <p:cNvSpPr/>
          <p:nvPr/>
        </p:nvSpPr>
        <p:spPr>
          <a:xfrm>
            <a:off x="0" y="6609483"/>
            <a:ext cx="12192000" cy="276999"/>
          </a:xfrm>
          <a:prstGeom prst="rect">
            <a:avLst/>
          </a:prstGeom>
        </p:spPr>
        <p:txBody>
          <a:bodyPr wrap="square">
            <a:spAutoFit/>
          </a:bodyPr>
          <a:lstStyle/>
          <a:p>
            <a:pPr algn="r"/>
            <a:r>
              <a:rPr lang="en-US" sz="1200" dirty="0">
                <a:latin typeface="Verdana" panose="020B0604030504040204" pitchFamily="34" charset="0"/>
                <a:ea typeface="Verdana" panose="020B0604030504040204" pitchFamily="34" charset="0"/>
                <a:cs typeface="Verdana" panose="020B0604030504040204" pitchFamily="34" charset="0"/>
              </a:rPr>
              <a:t>NYCDOHMH Commissioner Dr. Mary T. </a:t>
            </a:r>
            <a:r>
              <a:rPr lang="en-US" altLang="zh-CN" sz="1200" dirty="0">
                <a:latin typeface="Verdana" panose="020B0604030504040204" pitchFamily="34" charset="0"/>
                <a:ea typeface="Verdana" panose="020B0604030504040204" pitchFamily="34" charset="0"/>
                <a:cs typeface="Verdana" panose="020B0604030504040204" pitchFamily="34" charset="0"/>
              </a:rPr>
              <a:t>Bassett,</a:t>
            </a:r>
            <a:r>
              <a:rPr lang="zh-CN" altLang="en-US" sz="1200" dirty="0">
                <a:latin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Epi Data Brief (June 28, 2017)</a:t>
            </a:r>
          </a:p>
        </p:txBody>
      </p:sp>
      <p:pic>
        <p:nvPicPr>
          <p:cNvPr id="7" name="Picture 6">
            <a:extLst>
              <a:ext uri="{FF2B5EF4-FFF2-40B4-BE49-F238E27FC236}">
                <a16:creationId xmlns:a16="http://schemas.microsoft.com/office/drawing/2014/main" id="{285877AA-BD10-4D2E-B768-700AF25486D6}"/>
              </a:ext>
            </a:extLst>
          </p:cNvPr>
          <p:cNvPicPr>
            <a:picLocks noChangeAspect="1"/>
          </p:cNvPicPr>
          <p:nvPr/>
        </p:nvPicPr>
        <p:blipFill>
          <a:blip r:embed="rId3"/>
          <a:stretch>
            <a:fillRect/>
          </a:stretch>
        </p:blipFill>
        <p:spPr>
          <a:xfrm>
            <a:off x="11363181" y="1333033"/>
            <a:ext cx="828819" cy="625249"/>
          </a:xfrm>
          <a:prstGeom prst="rect">
            <a:avLst/>
          </a:prstGeom>
        </p:spPr>
      </p:pic>
    </p:spTree>
    <p:extLst>
      <p:ext uri="{BB962C8B-B14F-4D97-AF65-F5344CB8AC3E}">
        <p14:creationId xmlns:p14="http://schemas.microsoft.com/office/powerpoint/2010/main" val="197087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line graph positive">
            <a:extLst>
              <a:ext uri="{FF2B5EF4-FFF2-40B4-BE49-F238E27FC236}">
                <a16:creationId xmlns:a16="http://schemas.microsoft.com/office/drawing/2014/main" id="{2C3CDDC8-AE9B-40E4-AB55-9793E743F155}"/>
              </a:ext>
            </a:extLst>
          </p:cNvPr>
          <p:cNvPicPr>
            <a:picLocks noChangeAspect="1" noChangeArrowheads="1"/>
          </p:cNvPicPr>
          <p:nvPr/>
        </p:nvPicPr>
        <p:blipFill rotWithShape="1">
          <a:blip r:embed="rId2" cstate="print">
            <a:alphaModFix amt="43000"/>
            <a:extLst>
              <a:ext uri="{28A0092B-C50C-407E-A947-70E740481C1C}">
                <a14:useLocalDpi xmlns:a14="http://schemas.microsoft.com/office/drawing/2010/main" val="0"/>
              </a:ext>
            </a:extLst>
          </a:blip>
          <a:srcRect t="17875"/>
          <a:stretch/>
        </p:blipFill>
        <p:spPr bwMode="auto">
          <a:xfrm>
            <a:off x="19" y="8888"/>
            <a:ext cx="12557407" cy="68579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AA78C96-16FD-4956-ADFA-EE4ACFE2D6E3}"/>
              </a:ext>
            </a:extLst>
          </p:cNvPr>
          <p:cNvSpPr>
            <a:spLocks noGrp="1"/>
          </p:cNvSpPr>
          <p:nvPr>
            <p:ph idx="1"/>
          </p:nvPr>
        </p:nvSpPr>
        <p:spPr>
          <a:xfrm>
            <a:off x="838200" y="1167029"/>
            <a:ext cx="10515600" cy="2018581"/>
          </a:xfrm>
          <a:solidFill>
            <a:schemeClr val="tx1"/>
          </a:solidFill>
        </p:spPr>
        <p:txBody>
          <a:bodyPr>
            <a:normAutofit/>
          </a:bodyPr>
          <a:lstStyle/>
          <a:p>
            <a:pPr marL="0" indent="0" algn="ctr">
              <a:buNone/>
            </a:pPr>
            <a:r>
              <a:rPr lang="en-US" sz="4400" b="1" dirty="0">
                <a:solidFill>
                  <a:schemeClr val="bg1"/>
                </a:solidFill>
                <a:latin typeface="Verdana" panose="020B0604030504040204" pitchFamily="34" charset="0"/>
                <a:ea typeface="Verdana" panose="020B0604030504040204" pitchFamily="34" charset="0"/>
                <a:cs typeface="Verdana" panose="020B0604030504040204" pitchFamily="34" charset="0"/>
              </a:rPr>
              <a:t>Lung cancer deaths…</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Increased 70% among Chinese New Yorkers from 2000 to 2014 while decreasing 16.4%</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in</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NYC</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during</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same</a:t>
            </a:r>
            <a:r>
              <a:rPr lang="zh-CN" altLang="en-US" sz="2400" dirty="0">
                <a:solidFill>
                  <a:schemeClr val="bg1"/>
                </a:solidFill>
                <a:latin typeface="Verdana" panose="020B0604030504040204" pitchFamily="34" charset="0"/>
                <a:cs typeface="Verdana" panose="020B0604030504040204" pitchFamily="34" charset="0"/>
              </a:rPr>
              <a:t>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period.</a:t>
            </a:r>
            <a:r>
              <a:rPr lang="zh-CN" altLang="en-US" sz="2400" dirty="0">
                <a:solidFill>
                  <a:schemeClr val="bg1"/>
                </a:solidFill>
                <a:latin typeface="Verdana" panose="020B0604030504040204" pitchFamily="34" charset="0"/>
                <a:cs typeface="Verdana" panose="020B0604030504040204" pitchFamily="34" charset="0"/>
              </a:rPr>
              <a:t> </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a:extLst>
              <a:ext uri="{FF2B5EF4-FFF2-40B4-BE49-F238E27FC236}">
                <a16:creationId xmlns:a16="http://schemas.microsoft.com/office/drawing/2014/main" id="{190C31DC-7BC1-46E5-936A-761D392F2C93}"/>
              </a:ext>
            </a:extLst>
          </p:cNvPr>
          <p:cNvSpPr txBox="1">
            <a:spLocks/>
          </p:cNvSpPr>
          <p:nvPr/>
        </p:nvSpPr>
        <p:spPr>
          <a:xfrm>
            <a:off x="838200" y="3616921"/>
            <a:ext cx="10515600" cy="2104845"/>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zh-TW" altLang="en-US" sz="4400" b="1" dirty="0">
                <a:solidFill>
                  <a:schemeClr val="bg1"/>
                </a:solidFill>
                <a:latin typeface="PMingLiU" panose="02020500000000000000" pitchFamily="18" charset="-120"/>
                <a:ea typeface="PMingLiU" panose="02020500000000000000" pitchFamily="18" charset="-120"/>
                <a:cs typeface="Verdana" panose="020B0604030504040204" pitchFamily="34" charset="0"/>
              </a:rPr>
              <a:t>肺癌死亡</a:t>
            </a:r>
            <a:r>
              <a:rPr lang="en-US" altLang="zh-TW" sz="4400" b="1" dirty="0">
                <a:solidFill>
                  <a:schemeClr val="bg1"/>
                </a:solidFill>
                <a:latin typeface="PMingLiU" panose="02020500000000000000" pitchFamily="18" charset="-120"/>
                <a:ea typeface="PMingLiU" panose="02020500000000000000" pitchFamily="18" charset="-120"/>
                <a:cs typeface="Verdana" panose="020B0604030504040204" pitchFamily="34" charset="0"/>
              </a:rPr>
              <a:t>…</a:t>
            </a:r>
            <a:endParaRPr lang="en-US" altLang="zh-TW" sz="4400"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a:p>
            <a:pPr marL="0" indent="0" algn="ctr">
              <a:lnSpc>
                <a:spcPct val="120000"/>
              </a:lnSpc>
              <a:buNone/>
            </a:pPr>
            <a:r>
              <a:rPr lang="en-US" altLang="zh-TW" dirty="0">
                <a:solidFill>
                  <a:schemeClr val="bg1"/>
                </a:solidFill>
                <a:latin typeface="PMingLiU" panose="02020500000000000000" pitchFamily="18" charset="-120"/>
                <a:ea typeface="PMingLiU" panose="02020500000000000000" pitchFamily="18" charset="-120"/>
                <a:cs typeface="Verdana" panose="020B0604030504040204" pitchFamily="34" charset="0"/>
              </a:rPr>
              <a:t>2000 </a:t>
            </a:r>
            <a:r>
              <a:rPr lang="zh-TW" altLang="en-US" dirty="0">
                <a:solidFill>
                  <a:schemeClr val="bg1"/>
                </a:solidFill>
                <a:latin typeface="PMingLiU" panose="02020500000000000000" pitchFamily="18" charset="-120"/>
                <a:ea typeface="PMingLiU" panose="02020500000000000000" pitchFamily="18" charset="-120"/>
                <a:cs typeface="Verdana" panose="020B0604030504040204" pitchFamily="34" charset="0"/>
              </a:rPr>
              <a:t>年至 </a:t>
            </a:r>
            <a:r>
              <a:rPr lang="en-US" altLang="zh-TW" dirty="0">
                <a:solidFill>
                  <a:schemeClr val="bg1"/>
                </a:solidFill>
                <a:latin typeface="PMingLiU" panose="02020500000000000000" pitchFamily="18" charset="-120"/>
                <a:ea typeface="PMingLiU" panose="02020500000000000000" pitchFamily="18" charset="-120"/>
                <a:cs typeface="Verdana" panose="020B0604030504040204" pitchFamily="34" charset="0"/>
              </a:rPr>
              <a:t>2014 </a:t>
            </a:r>
            <a:r>
              <a:rPr lang="zh-TW" altLang="en-US" dirty="0">
                <a:solidFill>
                  <a:schemeClr val="bg1"/>
                </a:solidFill>
                <a:latin typeface="PMingLiU" panose="02020500000000000000" pitchFamily="18" charset="-120"/>
                <a:ea typeface="PMingLiU" panose="02020500000000000000" pitchFamily="18" charset="-120"/>
                <a:cs typeface="Verdana" panose="020B0604030504040204" pitchFamily="34" charset="0"/>
              </a:rPr>
              <a:t>年期間，雖然紐約市的肺癌死亡人數下降</a:t>
            </a:r>
            <a:r>
              <a:rPr lang="en-US" altLang="zh-TW" dirty="0">
                <a:solidFill>
                  <a:schemeClr val="bg1"/>
                </a:solidFill>
                <a:latin typeface="PMingLiU" panose="02020500000000000000" pitchFamily="18" charset="-120"/>
                <a:ea typeface="PMingLiU" panose="02020500000000000000" pitchFamily="18" charset="-120"/>
                <a:cs typeface="Verdana" panose="020B0604030504040204" pitchFamily="34" charset="0"/>
              </a:rPr>
              <a:t>16.4%</a:t>
            </a:r>
            <a:r>
              <a:rPr lang="zh-TW" altLang="en-US" dirty="0">
                <a:solidFill>
                  <a:schemeClr val="bg1"/>
                </a:solidFill>
                <a:latin typeface="PMingLiU" panose="02020500000000000000" pitchFamily="18" charset="-120"/>
                <a:ea typeface="PMingLiU" panose="02020500000000000000" pitchFamily="18" charset="-120"/>
                <a:cs typeface="Verdana" panose="020B0604030504040204" pitchFamily="34" charset="0"/>
              </a:rPr>
              <a:t>，但同期紐約市華裔的肺癌死亡人數則增加七成。</a:t>
            </a:r>
            <a:endParaRPr lang="en-US"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p:txBody>
      </p:sp>
      <p:sp>
        <p:nvSpPr>
          <p:cNvPr id="7" name="Rectangle 6">
            <a:extLst>
              <a:ext uri="{FF2B5EF4-FFF2-40B4-BE49-F238E27FC236}">
                <a16:creationId xmlns:a16="http://schemas.microsoft.com/office/drawing/2014/main" id="{0CA20CB4-F777-48E9-ABD8-AAD270A9A199}"/>
              </a:ext>
            </a:extLst>
          </p:cNvPr>
          <p:cNvSpPr/>
          <p:nvPr/>
        </p:nvSpPr>
        <p:spPr>
          <a:xfrm>
            <a:off x="0" y="6618361"/>
            <a:ext cx="12192000" cy="276999"/>
          </a:xfrm>
          <a:prstGeom prst="rect">
            <a:avLst/>
          </a:prstGeom>
        </p:spPr>
        <p:txBody>
          <a:bodyPr wrap="square">
            <a:spAutoFit/>
          </a:bodyPr>
          <a:lstStyle/>
          <a:p>
            <a:pPr algn="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NYCDOHMH Commissioner Dr. Mary T. </a:t>
            </a:r>
            <a:r>
              <a:rPr lang="en-US" altLang="zh-CN" sz="1200" dirty="0">
                <a:solidFill>
                  <a:schemeClr val="bg1"/>
                </a:solidFill>
                <a:latin typeface="Verdana" panose="020B0604030504040204" pitchFamily="34" charset="0"/>
                <a:ea typeface="Verdana" panose="020B0604030504040204" pitchFamily="34" charset="0"/>
                <a:cs typeface="Verdana" panose="020B0604030504040204" pitchFamily="34" charset="0"/>
              </a:rPr>
              <a:t>Bassett,</a:t>
            </a:r>
            <a:r>
              <a:rPr lang="zh-CN" altLang="en-US" sz="1200" dirty="0">
                <a:solidFill>
                  <a:schemeClr val="bg1"/>
                </a:solidFill>
                <a:latin typeface="Verdana" panose="020B0604030504040204" pitchFamily="34" charset="0"/>
                <a:cs typeface="Verdana" panose="020B0604030504040204" pitchFamily="34" charset="0"/>
              </a:rPr>
              <a:t>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Epi Data Brief (June 28, 2017)</a:t>
            </a:r>
          </a:p>
        </p:txBody>
      </p:sp>
      <p:pic>
        <p:nvPicPr>
          <p:cNvPr id="8" name="Picture 7">
            <a:extLst>
              <a:ext uri="{FF2B5EF4-FFF2-40B4-BE49-F238E27FC236}">
                <a16:creationId xmlns:a16="http://schemas.microsoft.com/office/drawing/2014/main" id="{CA16CDCB-4613-4D27-9973-BA7B8638A533}"/>
              </a:ext>
            </a:extLst>
          </p:cNvPr>
          <p:cNvPicPr>
            <a:picLocks noChangeAspect="1"/>
          </p:cNvPicPr>
          <p:nvPr/>
        </p:nvPicPr>
        <p:blipFill>
          <a:blip r:embed="rId3"/>
          <a:stretch>
            <a:fillRect/>
          </a:stretch>
        </p:blipFill>
        <p:spPr>
          <a:xfrm>
            <a:off x="11363181" y="1306400"/>
            <a:ext cx="828819" cy="625249"/>
          </a:xfrm>
          <a:prstGeom prst="rect">
            <a:avLst/>
          </a:prstGeom>
        </p:spPr>
      </p:pic>
    </p:spTree>
    <p:extLst>
      <p:ext uri="{BB962C8B-B14F-4D97-AF65-F5344CB8AC3E}">
        <p14:creationId xmlns:p14="http://schemas.microsoft.com/office/powerpoint/2010/main" val="373687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12" y="2814632"/>
            <a:ext cx="10554574" cy="4043367"/>
          </a:xfrm>
        </p:spPr>
        <p:txBody>
          <a:bodyPr>
            <a:normAutofit/>
          </a:bodyPr>
          <a:lstStyle/>
          <a:p>
            <a:pPr marL="0" indent="0" algn="ctr">
              <a:buNone/>
            </a:pPr>
            <a:r>
              <a:rPr lang="en-US" sz="2800" dirty="0">
                <a:solidFill>
                  <a:schemeClr val="bg1"/>
                </a:solidFill>
                <a:latin typeface="Verdana" charset="0"/>
                <a:ea typeface="Verdana" charset="0"/>
                <a:cs typeface="Verdana" charset="0"/>
              </a:rPr>
              <a:t>Cigarette smoking is the number one risk factor for lung cancer. In the US, 80-90% of lung cancers are linked to cigarette smoking. </a:t>
            </a:r>
          </a:p>
          <a:p>
            <a:pPr marL="0" indent="0" algn="ctr">
              <a:buNone/>
            </a:pPr>
            <a:endParaRPr lang="en-US" altLang="zh-TW" sz="2800" dirty="0">
              <a:solidFill>
                <a:schemeClr val="bg1"/>
              </a:solidFill>
              <a:latin typeface="Verdana" charset="0"/>
              <a:ea typeface="Verdana" charset="0"/>
              <a:cs typeface="Verdana" charset="0"/>
            </a:endParaRPr>
          </a:p>
          <a:p>
            <a:pPr marL="0" indent="0" algn="ctr">
              <a:buNone/>
            </a:pPr>
            <a:r>
              <a:rPr lang="zh-TW" altLang="en-US" sz="3200" b="1" dirty="0">
                <a:solidFill>
                  <a:schemeClr val="bg1"/>
                </a:solidFill>
                <a:latin typeface="PMingLiU" panose="02020500000000000000" pitchFamily="18" charset="-120"/>
                <a:ea typeface="PMingLiU" panose="02020500000000000000" pitchFamily="18" charset="-120"/>
                <a:cs typeface="Verdana" charset="0"/>
              </a:rPr>
              <a:t>吸煙是導致肺癌的首要因素。在美國，</a:t>
            </a:r>
            <a:r>
              <a:rPr lang="en-US" altLang="zh-TW" sz="3200" b="1" dirty="0">
                <a:solidFill>
                  <a:schemeClr val="bg1"/>
                </a:solidFill>
                <a:latin typeface="PMingLiU" panose="02020500000000000000" pitchFamily="18" charset="-120"/>
                <a:ea typeface="PMingLiU" panose="02020500000000000000" pitchFamily="18" charset="-120"/>
                <a:cs typeface="Verdana" charset="0"/>
              </a:rPr>
              <a:t>80%-90%</a:t>
            </a:r>
            <a:r>
              <a:rPr lang="zh-CN" altLang="en-US" sz="3200" b="1" dirty="0">
                <a:solidFill>
                  <a:schemeClr val="bg1"/>
                </a:solidFill>
                <a:latin typeface="PMingLiU" panose="02020500000000000000" pitchFamily="18" charset="-120"/>
                <a:ea typeface="PMingLiU" panose="02020500000000000000" pitchFamily="18" charset="-120"/>
                <a:cs typeface="Verdana" charset="0"/>
              </a:rPr>
              <a:t> </a:t>
            </a:r>
            <a:r>
              <a:rPr lang="zh-TW" altLang="en-US" sz="3200" b="1" dirty="0">
                <a:solidFill>
                  <a:schemeClr val="bg1"/>
                </a:solidFill>
                <a:latin typeface="PMingLiU" panose="02020500000000000000" pitchFamily="18" charset="-120"/>
                <a:ea typeface="PMingLiU" panose="02020500000000000000" pitchFamily="18" charset="-120"/>
                <a:cs typeface="Verdana" charset="0"/>
              </a:rPr>
              <a:t>的肺癌患者都有吸煙的習慣。</a:t>
            </a:r>
            <a:endParaRPr lang="en-US" sz="3200" b="1" dirty="0">
              <a:solidFill>
                <a:schemeClr val="bg1"/>
              </a:solidFill>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2"/>
          <a:stretch>
            <a:fillRect/>
          </a:stretch>
        </p:blipFill>
        <p:spPr>
          <a:xfrm>
            <a:off x="2007963" y="468385"/>
            <a:ext cx="3086100" cy="2319553"/>
          </a:xfrm>
          <a:prstGeom prst="rect">
            <a:avLst/>
          </a:prstGeom>
        </p:spPr>
      </p:pic>
      <p:pic>
        <p:nvPicPr>
          <p:cNvPr id="5" name="Picture 4"/>
          <p:cNvPicPr>
            <a:picLocks noChangeAspect="1"/>
          </p:cNvPicPr>
          <p:nvPr/>
        </p:nvPicPr>
        <p:blipFill>
          <a:blip r:embed="rId3"/>
          <a:stretch>
            <a:fillRect/>
          </a:stretch>
        </p:blipFill>
        <p:spPr>
          <a:xfrm>
            <a:off x="6629778" y="468385"/>
            <a:ext cx="3594253" cy="2346248"/>
          </a:xfrm>
          <a:prstGeom prst="rect">
            <a:avLst/>
          </a:prstGeom>
        </p:spPr>
      </p:pic>
      <p:cxnSp>
        <p:nvCxnSpPr>
          <p:cNvPr id="7" name="Straight Arrow Connector 6"/>
          <p:cNvCxnSpPr/>
          <p:nvPr/>
        </p:nvCxnSpPr>
        <p:spPr>
          <a:xfrm flipV="1">
            <a:off x="5240682" y="1613171"/>
            <a:ext cx="1241777" cy="29980"/>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B286F0C-1C6C-4D83-B7E2-EE9BB8DBA26E}"/>
              </a:ext>
            </a:extLst>
          </p:cNvPr>
          <p:cNvPicPr>
            <a:picLocks noChangeAspect="1"/>
          </p:cNvPicPr>
          <p:nvPr/>
        </p:nvPicPr>
        <p:blipFill>
          <a:blip r:embed="rId4"/>
          <a:stretch>
            <a:fillRect/>
          </a:stretch>
        </p:blipFill>
        <p:spPr>
          <a:xfrm>
            <a:off x="11345336" y="1291018"/>
            <a:ext cx="828819" cy="625249"/>
          </a:xfrm>
          <a:prstGeom prst="rect">
            <a:avLst/>
          </a:prstGeom>
        </p:spPr>
      </p:pic>
    </p:spTree>
    <p:extLst>
      <p:ext uri="{BB962C8B-B14F-4D97-AF65-F5344CB8AC3E}">
        <p14:creationId xmlns:p14="http://schemas.microsoft.com/office/powerpoint/2010/main" val="183701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5611" y="1"/>
            <a:ext cx="11497220" cy="1693630"/>
          </a:xfrm>
        </p:spPr>
        <p:txBody>
          <a:bodyPr>
            <a:normAutofit/>
          </a:bodyPr>
          <a:lstStyle/>
          <a:p>
            <a:r>
              <a:rPr lang="en-US" sz="44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Smoking</a:t>
            </a:r>
            <a:r>
              <a:rPr lang="en-US" sz="4400" b="1" dirty="0">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44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kills </a:t>
            </a:r>
            <a:r>
              <a:rPr lang="en-US" sz="4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people around you! </a:t>
            </a:r>
            <a:br>
              <a:rPr lang="en-US" sz="4400" b="1" dirty="0">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4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吸煙害死</a:t>
            </a:r>
            <a:r>
              <a:rPr lang="zh-TW" altLang="en-US" sz="4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你周圍的人！</a:t>
            </a:r>
            <a:endParaRPr lang="en-US" sz="4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9" name="Content Placeholder 2"/>
          <p:cNvSpPr>
            <a:spLocks noGrp="1"/>
          </p:cNvSpPr>
          <p:nvPr>
            <p:ph idx="1"/>
          </p:nvPr>
        </p:nvSpPr>
        <p:spPr>
          <a:xfrm>
            <a:off x="385611" y="1693632"/>
            <a:ext cx="11116477" cy="5164368"/>
          </a:xfrm>
          <a:prstGeom prst="rect">
            <a:avLst/>
          </a:prstGeom>
        </p:spPr>
        <p:txBody>
          <a:bodyPr>
            <a:noAutofit/>
          </a:bodyPr>
          <a:lstStyle/>
          <a:p>
            <a:pPr marL="0" indent="0">
              <a:lnSpc>
                <a:spcPct val="100000"/>
              </a:lnSpc>
              <a:buNone/>
            </a:pPr>
            <a:r>
              <a:rPr lang="en-US" altLang="zh-CN" sz="2800" b="1" dirty="0">
                <a:solidFill>
                  <a:schemeClr val="bg1"/>
                </a:solidFill>
                <a:latin typeface="Verdana" charset="0"/>
                <a:ea typeface="Verdana" charset="0"/>
                <a:cs typeface="Verdana" charset="0"/>
              </a:rPr>
              <a:t>There are 6 million tobacco-related deaths each year where 60,000 deaths are of non-smokers involuntarily exposed to </a:t>
            </a:r>
            <a:r>
              <a:rPr lang="en-US" altLang="zh-CN" sz="2800" b="1" dirty="0">
                <a:solidFill>
                  <a:srgbClr val="C00000"/>
                </a:solidFill>
                <a:latin typeface="Verdana" charset="0"/>
                <a:ea typeface="Verdana" charset="0"/>
                <a:cs typeface="Verdana" charset="0"/>
              </a:rPr>
              <a:t>secondhand smoke</a:t>
            </a:r>
            <a:r>
              <a:rPr lang="en-US" altLang="zh-CN" sz="2800" b="1" dirty="0">
                <a:latin typeface="Verdana" charset="0"/>
                <a:ea typeface="Verdana" charset="0"/>
                <a:cs typeface="Verdana" charset="0"/>
              </a:rPr>
              <a:t>. </a:t>
            </a:r>
          </a:p>
          <a:p>
            <a:pPr marL="0" indent="0">
              <a:lnSpc>
                <a:spcPct val="100000"/>
              </a:lnSpc>
              <a:buNone/>
            </a:pPr>
            <a:endParaRPr lang="en-US" sz="2800" b="1" dirty="0">
              <a:latin typeface="Verdana" charset="0"/>
              <a:ea typeface="Verdana" charset="0"/>
              <a:cs typeface="Verdana" charset="0"/>
            </a:endParaRPr>
          </a:p>
          <a:p>
            <a:pPr marL="0" indent="0">
              <a:lnSpc>
                <a:spcPct val="100000"/>
              </a:lnSpc>
              <a:buNone/>
            </a:pPr>
            <a:r>
              <a:rPr lang="zh-TW" altLang="en-US" sz="2800" b="1" dirty="0">
                <a:solidFill>
                  <a:schemeClr val="bg1"/>
                </a:solidFill>
                <a:latin typeface="PMingLiU" panose="02020500000000000000" pitchFamily="18" charset="-120"/>
                <a:ea typeface="PMingLiU" panose="02020500000000000000" pitchFamily="18" charset="-120"/>
                <a:cs typeface="Verdana" charset="0"/>
              </a:rPr>
              <a:t>每年有六百萬例</a:t>
            </a:r>
            <a:r>
              <a:rPr lang="zh-CN" altLang="en-US" sz="2800" b="1" dirty="0">
                <a:solidFill>
                  <a:schemeClr val="bg1"/>
                </a:solidFill>
                <a:latin typeface="PMingLiU" panose="02020500000000000000" pitchFamily="18" charset="-120"/>
                <a:ea typeface="PMingLiU" panose="02020500000000000000" pitchFamily="18" charset="-120"/>
                <a:cs typeface="Verdana" charset="0"/>
              </a:rPr>
              <a:t>由</a:t>
            </a:r>
            <a:r>
              <a:rPr lang="zh-TW" altLang="en-US" sz="2800" b="1" dirty="0">
                <a:solidFill>
                  <a:schemeClr val="bg1"/>
                </a:solidFill>
                <a:latin typeface="PMingLiU" panose="02020500000000000000" pitchFamily="18" charset="-120"/>
                <a:ea typeface="PMingLiU" panose="02020500000000000000" pitchFamily="18" charset="-120"/>
                <a:cs typeface="Verdana" charset="0"/>
              </a:rPr>
              <a:t>與煙草有關</a:t>
            </a:r>
            <a:r>
              <a:rPr lang="zh-CN" altLang="en-US" sz="2800" b="1" dirty="0">
                <a:solidFill>
                  <a:schemeClr val="bg1"/>
                </a:solidFill>
                <a:latin typeface="PMingLiU" panose="02020500000000000000" pitchFamily="18" charset="-120"/>
                <a:ea typeface="PMingLiU" panose="02020500000000000000" pitchFamily="18" charset="-120"/>
                <a:cs typeface="Verdana" charset="0"/>
              </a:rPr>
              <a:t>而</a:t>
            </a:r>
            <a:r>
              <a:rPr lang="zh-TW" altLang="en-US" sz="2800" b="1" dirty="0">
                <a:solidFill>
                  <a:schemeClr val="bg1"/>
                </a:solidFill>
                <a:latin typeface="PMingLiU" panose="02020500000000000000" pitchFamily="18" charset="-120"/>
                <a:ea typeface="PMingLiU" panose="02020500000000000000" pitchFamily="18" charset="-120"/>
                <a:cs typeface="Verdana" charset="0"/>
              </a:rPr>
              <a:t>死亡</a:t>
            </a:r>
            <a:r>
              <a:rPr lang="zh-CN" altLang="en-US" sz="2800" b="1" dirty="0">
                <a:solidFill>
                  <a:schemeClr val="bg1"/>
                </a:solidFill>
                <a:latin typeface="PMingLiU" panose="02020500000000000000" pitchFamily="18" charset="-120"/>
                <a:ea typeface="PMingLiU" panose="02020500000000000000" pitchFamily="18" charset="-120"/>
                <a:cs typeface="Verdana" charset="0"/>
              </a:rPr>
              <a:t>。 </a:t>
            </a:r>
            <a:endParaRPr lang="en-US" altLang="zh-CN" sz="2800" b="1" dirty="0">
              <a:solidFill>
                <a:schemeClr val="bg1"/>
              </a:solidFill>
              <a:latin typeface="PMingLiU" panose="02020500000000000000" pitchFamily="18" charset="-120"/>
              <a:ea typeface="PMingLiU" panose="02020500000000000000" pitchFamily="18" charset="-120"/>
              <a:cs typeface="Verdana" charset="0"/>
            </a:endParaRPr>
          </a:p>
          <a:p>
            <a:pPr marL="0" indent="0">
              <a:lnSpc>
                <a:spcPct val="100000"/>
              </a:lnSpc>
              <a:buNone/>
            </a:pPr>
            <a:r>
              <a:rPr lang="zh-CN" altLang="en-US" sz="2800" b="1" dirty="0">
                <a:solidFill>
                  <a:schemeClr val="bg1"/>
                </a:solidFill>
                <a:latin typeface="PMingLiU" panose="02020500000000000000" pitchFamily="18" charset="-120"/>
                <a:ea typeface="PMingLiU" panose="02020500000000000000" pitchFamily="18" charset="-120"/>
                <a:cs typeface="Verdana" charset="0"/>
              </a:rPr>
              <a:t>然而，</a:t>
            </a:r>
            <a:r>
              <a:rPr lang="en-US" altLang="zh-CN" sz="2800" b="1" dirty="0">
                <a:solidFill>
                  <a:schemeClr val="bg1"/>
                </a:solidFill>
                <a:latin typeface="PMingLiU" panose="02020500000000000000" pitchFamily="18" charset="-120"/>
                <a:ea typeface="PMingLiU" panose="02020500000000000000" pitchFamily="18" charset="-120"/>
                <a:cs typeface="Verdana" charset="0"/>
              </a:rPr>
              <a:t>60,000 </a:t>
            </a:r>
            <a:r>
              <a:rPr lang="zh-TW" altLang="en-US" sz="2800" b="1" dirty="0">
                <a:solidFill>
                  <a:schemeClr val="bg1"/>
                </a:solidFill>
                <a:latin typeface="PMingLiU" panose="02020500000000000000" pitchFamily="18" charset="-120"/>
                <a:ea typeface="PMingLiU" panose="02020500000000000000" pitchFamily="18" charset="-120"/>
                <a:cs typeface="Verdana" charset="0"/>
              </a:rPr>
              <a:t>人</a:t>
            </a:r>
            <a:r>
              <a:rPr lang="zh-CN" altLang="en-US" sz="2800" b="1" dirty="0">
                <a:solidFill>
                  <a:schemeClr val="bg1"/>
                </a:solidFill>
                <a:latin typeface="PMingLiU" panose="02020500000000000000" pitchFamily="18" charset="-120"/>
                <a:ea typeface="PMingLiU" panose="02020500000000000000" pitchFamily="18" charset="-120"/>
                <a:cs typeface="Verdana" charset="0"/>
              </a:rPr>
              <a:t>的</a:t>
            </a:r>
            <a:r>
              <a:rPr lang="zh-TW" altLang="en-US" sz="2800" b="1" dirty="0">
                <a:solidFill>
                  <a:schemeClr val="bg1"/>
                </a:solidFill>
                <a:latin typeface="PMingLiU" panose="02020500000000000000" pitchFamily="18" charset="-120"/>
                <a:ea typeface="PMingLiU" panose="02020500000000000000" pitchFamily="18" charset="-120"/>
                <a:cs typeface="Verdana" charset="0"/>
              </a:rPr>
              <a:t>死亡是</a:t>
            </a:r>
            <a:r>
              <a:rPr lang="zh-CN" altLang="en-US" sz="2800" b="1" dirty="0">
                <a:solidFill>
                  <a:srgbClr val="C00000"/>
                </a:solidFill>
                <a:latin typeface="PMingLiU" panose="02020500000000000000" pitchFamily="18" charset="-120"/>
                <a:ea typeface="PMingLiU" panose="02020500000000000000" pitchFamily="18" charset="-120"/>
                <a:cs typeface="Verdana" charset="0"/>
              </a:rPr>
              <a:t>二手</a:t>
            </a:r>
            <a:r>
              <a:rPr lang="zh-TW" altLang="en-US" sz="2800" b="1" dirty="0">
                <a:solidFill>
                  <a:srgbClr val="C00000"/>
                </a:solidFill>
                <a:latin typeface="PMingLiU" panose="02020500000000000000" pitchFamily="18" charset="-120"/>
                <a:ea typeface="PMingLiU" panose="02020500000000000000" pitchFamily="18" charset="-120"/>
                <a:cs typeface="Verdana" charset="0"/>
              </a:rPr>
              <a:t>吸煙者</a:t>
            </a:r>
            <a:r>
              <a:rPr lang="zh-CN" altLang="en-US" sz="2800" b="1" dirty="0">
                <a:latin typeface="PMingLiU" panose="02020500000000000000" pitchFamily="18" charset="-120"/>
                <a:ea typeface="PMingLiU" panose="02020500000000000000" pitchFamily="18" charset="-120"/>
                <a:cs typeface="Verdana" charset="0"/>
              </a:rPr>
              <a:t>。</a:t>
            </a:r>
            <a:endParaRPr lang="en-US" sz="2800" b="1" dirty="0">
              <a:latin typeface="PMingLiU" panose="02020500000000000000" pitchFamily="18" charset="-120"/>
              <a:ea typeface="PMingLiU" panose="02020500000000000000" pitchFamily="18" charset="-120"/>
              <a:cs typeface="Verdana" charset="0"/>
            </a:endParaRPr>
          </a:p>
        </p:txBody>
      </p:sp>
      <p:pic>
        <p:nvPicPr>
          <p:cNvPr id="10" name="Picture 2" descr="Image result for second hand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343" y="3934454"/>
            <a:ext cx="4060063" cy="27111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urved Left Arrow 10"/>
          <p:cNvSpPr/>
          <p:nvPr/>
        </p:nvSpPr>
        <p:spPr>
          <a:xfrm rot="1853627">
            <a:off x="11025244" y="3084223"/>
            <a:ext cx="785962" cy="1700463"/>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Verdana" charset="0"/>
              <a:ea typeface="Verdana" charset="0"/>
              <a:cs typeface="Verdana" charset="0"/>
            </a:endParaRPr>
          </a:p>
        </p:txBody>
      </p:sp>
      <p:pic>
        <p:nvPicPr>
          <p:cNvPr id="6" name="Picture 5">
            <a:extLst>
              <a:ext uri="{FF2B5EF4-FFF2-40B4-BE49-F238E27FC236}">
                <a16:creationId xmlns:a16="http://schemas.microsoft.com/office/drawing/2014/main" id="{919CF8A1-B826-445E-9478-7D7A3D6227A0}"/>
              </a:ext>
            </a:extLst>
          </p:cNvPr>
          <p:cNvPicPr>
            <a:picLocks noChangeAspect="1"/>
          </p:cNvPicPr>
          <p:nvPr/>
        </p:nvPicPr>
        <p:blipFill>
          <a:blip r:embed="rId3"/>
          <a:stretch>
            <a:fillRect/>
          </a:stretch>
        </p:blipFill>
        <p:spPr>
          <a:xfrm>
            <a:off x="11363181" y="1315277"/>
            <a:ext cx="828819" cy="625249"/>
          </a:xfrm>
          <a:prstGeom prst="rect">
            <a:avLst/>
          </a:prstGeom>
        </p:spPr>
      </p:pic>
    </p:spTree>
    <p:extLst>
      <p:ext uri="{BB962C8B-B14F-4D97-AF65-F5344CB8AC3E}">
        <p14:creationId xmlns:p14="http://schemas.microsoft.com/office/powerpoint/2010/main" val="42399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0"/>
            <a:ext cx="10571998" cy="1693889"/>
          </a:xfrm>
        </p:spPr>
        <p:txBody>
          <a:bodyPr/>
          <a:lstStyle/>
          <a:p>
            <a:pPr algn="ctr"/>
            <a:r>
              <a:rPr lang="en-US" dirty="0">
                <a:solidFill>
                  <a:schemeClr val="bg1"/>
                </a:solidFill>
                <a:effectLst>
                  <a:outerShdw blurRad="38100" dist="38100" dir="2700000" algn="tl">
                    <a:srgbClr val="000000">
                      <a:alpha val="43137"/>
                    </a:srgbClr>
                  </a:outerShdw>
                </a:effectLst>
                <a:latin typeface="Verdana" charset="0"/>
                <a:ea typeface="Verdana" charset="0"/>
                <a:cs typeface="Verdana" charset="0"/>
              </a:rPr>
              <a:t>What is Secondhand Smoke?</a:t>
            </a:r>
            <a:br>
              <a:rPr lang="en-US"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什麼是二手煙</a:t>
            </a:r>
            <a:r>
              <a:rPr lang="en-US" altLang="zh-CN"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3" name="Content Placeholder 2"/>
          <p:cNvSpPr>
            <a:spLocks noGrp="1"/>
          </p:cNvSpPr>
          <p:nvPr>
            <p:ph idx="1"/>
          </p:nvPr>
        </p:nvSpPr>
        <p:spPr>
          <a:xfrm>
            <a:off x="810000" y="1693889"/>
            <a:ext cx="10571998" cy="5051685"/>
          </a:xfrm>
        </p:spPr>
        <p:txBody>
          <a:bodyPr>
            <a:normAutofit/>
          </a:bodyPr>
          <a:lstStyle/>
          <a:p>
            <a:pPr>
              <a:buFont typeface="Wingdings" charset="2"/>
              <a:buChar char="§"/>
            </a:pPr>
            <a:r>
              <a:rPr lang="en-US" altLang="zh-CN" sz="2400" u="sng" dirty="0">
                <a:solidFill>
                  <a:schemeClr val="bg1"/>
                </a:solidFill>
                <a:effectLst>
                  <a:outerShdw blurRad="38100" dist="38100" dir="2700000" algn="tl">
                    <a:srgbClr val="000000">
                      <a:alpha val="43137"/>
                    </a:srgbClr>
                  </a:outerShdw>
                </a:effectLst>
                <a:latin typeface="Verdana" charset="0"/>
                <a:ea typeface="Verdana" charset="0"/>
                <a:cs typeface="Verdana" charset="0"/>
              </a:rPr>
              <a:t>Secondhand smoke</a:t>
            </a:r>
            <a:r>
              <a:rPr lang="en-US" altLang="zh-CN" sz="2400" dirty="0">
                <a:solidFill>
                  <a:schemeClr val="bg1"/>
                </a:solidFill>
                <a:effectLst>
                  <a:outerShdw blurRad="38100" dist="38100" dir="2700000" algn="tl">
                    <a:srgbClr val="000000">
                      <a:alpha val="43137"/>
                    </a:srgbClr>
                  </a:outerShdw>
                </a:effectLst>
                <a:latin typeface="Verdana" charset="0"/>
                <a:ea typeface="Verdana" charset="0"/>
                <a:cs typeface="Verdana" charset="0"/>
              </a:rPr>
              <a:t> is a mix of the smoke from a cigarette and the smoke breathed out by a smoker.</a:t>
            </a:r>
          </a:p>
          <a:p>
            <a:pPr lvl="1">
              <a:buFont typeface="Wingdings" charset="2"/>
              <a:buChar char="§"/>
            </a:pPr>
            <a:r>
              <a:rPr lang="en-US" altLang="zh-CN" sz="2000" dirty="0">
                <a:solidFill>
                  <a:schemeClr val="bg1"/>
                </a:solidFill>
                <a:effectLst>
                  <a:outerShdw blurRad="38100" dist="38100" dir="2700000" algn="tl">
                    <a:srgbClr val="000000">
                      <a:alpha val="43137"/>
                    </a:srgbClr>
                  </a:outerShdw>
                </a:effectLst>
                <a:latin typeface="Verdana" charset="0"/>
                <a:ea typeface="Verdana" charset="0"/>
                <a:cs typeface="Verdana" charset="0"/>
              </a:rPr>
              <a:t>Secondhand smoke has many harmful poisons that can cause asthma, heart disease, and cancer.</a:t>
            </a:r>
          </a:p>
          <a:p>
            <a:pPr>
              <a:buFont typeface="Wingdings" charset="2"/>
              <a:buChar char="§"/>
            </a:pPr>
            <a:endParaRPr lang="en-US" sz="2400" dirty="0">
              <a:solidFill>
                <a:schemeClr val="bg1"/>
              </a:solidFill>
              <a:latin typeface="Verdana" charset="0"/>
              <a:ea typeface="Verdana" charset="0"/>
              <a:cs typeface="Verdana" charset="0"/>
            </a:endParaRPr>
          </a:p>
          <a:p>
            <a:pPr>
              <a:buFont typeface="Wingdings" charset="2"/>
              <a:buChar char="§"/>
            </a:pPr>
            <a:r>
              <a:rPr lang="zh-TW" altLang="en-US" sz="2400" u="sng" dirty="0">
                <a:solidFill>
                  <a:schemeClr val="bg1"/>
                </a:solidFill>
                <a:latin typeface="PMingLiU" panose="02020500000000000000" pitchFamily="18" charset="-120"/>
                <a:ea typeface="PMingLiU" panose="02020500000000000000" pitchFamily="18" charset="-120"/>
                <a:cs typeface="Verdana" charset="0"/>
              </a:rPr>
              <a:t>二手煙</a:t>
            </a:r>
            <a:r>
              <a:rPr lang="zh-TW" altLang="en-US" sz="2400" dirty="0">
                <a:solidFill>
                  <a:schemeClr val="bg1"/>
                </a:solidFill>
                <a:latin typeface="PMingLiU" panose="02020500000000000000" pitchFamily="18" charset="-120"/>
                <a:ea typeface="PMingLiU" panose="02020500000000000000" pitchFamily="18" charset="-120"/>
                <a:cs typeface="Verdana" charset="0"/>
              </a:rPr>
              <a:t>是一種混合煙霧，來自於煙草燃燒產生的煙霧和吸煙者呼出的煙霧。</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
            </a:pPr>
            <a:r>
              <a:rPr lang="zh-TW" altLang="en-US" sz="2000" dirty="0">
                <a:solidFill>
                  <a:schemeClr val="bg1"/>
                </a:solidFill>
                <a:latin typeface="PMingLiU" panose="02020500000000000000" pitchFamily="18" charset="-120"/>
                <a:ea typeface="PMingLiU" panose="02020500000000000000" pitchFamily="18" charset="-120"/>
                <a:cs typeface="Verdana" charset="0"/>
              </a:rPr>
              <a:t>二手煙含有多種有害有毒物質，這些物質可以導致很多疾病的產生，比如說哮喘，心</a:t>
            </a:r>
            <a:r>
              <a:rPr lang="zh-CN" altLang="en-US" sz="2000" dirty="0">
                <a:solidFill>
                  <a:schemeClr val="bg1"/>
                </a:solidFill>
                <a:latin typeface="PMingLiU" panose="02020500000000000000" pitchFamily="18" charset="-120"/>
                <a:ea typeface="PMingLiU" panose="02020500000000000000" pitchFamily="18" charset="-120"/>
                <a:cs typeface="Verdana" charset="0"/>
              </a:rPr>
              <a:t>臟</a:t>
            </a:r>
            <a:r>
              <a:rPr lang="zh-TW" altLang="en-US" sz="2000" dirty="0">
                <a:solidFill>
                  <a:schemeClr val="bg1"/>
                </a:solidFill>
                <a:latin typeface="PMingLiU" panose="02020500000000000000" pitchFamily="18" charset="-120"/>
                <a:ea typeface="PMingLiU" panose="02020500000000000000" pitchFamily="18" charset="-120"/>
                <a:cs typeface="Verdana" charset="0"/>
              </a:rPr>
              <a:t>病和癌症。</a:t>
            </a:r>
            <a:endParaRPr lang="en-US" altLang="zh-CN" sz="2000" dirty="0">
              <a:solidFill>
                <a:schemeClr val="bg1"/>
              </a:solidFill>
              <a:latin typeface="PMingLiU" panose="02020500000000000000" pitchFamily="18" charset="-120"/>
              <a:ea typeface="PMingLiU" panose="02020500000000000000" pitchFamily="18" charset="-120"/>
              <a:cs typeface="Verdana" charset="0"/>
            </a:endParaRPr>
          </a:p>
        </p:txBody>
      </p:sp>
      <p:pic>
        <p:nvPicPr>
          <p:cNvPr id="4" name="Picture 3">
            <a:extLst>
              <a:ext uri="{FF2B5EF4-FFF2-40B4-BE49-F238E27FC236}">
                <a16:creationId xmlns:a16="http://schemas.microsoft.com/office/drawing/2014/main" id="{B80A99EA-28DC-4B64-9AE8-7A21088369F3}"/>
              </a:ext>
            </a:extLst>
          </p:cNvPr>
          <p:cNvPicPr>
            <a:picLocks noChangeAspect="1"/>
          </p:cNvPicPr>
          <p:nvPr/>
        </p:nvPicPr>
        <p:blipFill>
          <a:blip r:embed="rId2"/>
          <a:stretch>
            <a:fillRect/>
          </a:stretch>
        </p:blipFill>
        <p:spPr>
          <a:xfrm>
            <a:off x="11363181" y="1315278"/>
            <a:ext cx="828819" cy="625249"/>
          </a:xfrm>
          <a:prstGeom prst="rect">
            <a:avLst/>
          </a:prstGeom>
        </p:spPr>
      </p:pic>
    </p:spTree>
    <p:extLst>
      <p:ext uri="{BB962C8B-B14F-4D97-AF65-F5344CB8AC3E}">
        <p14:creationId xmlns:p14="http://schemas.microsoft.com/office/powerpoint/2010/main" val="977616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7069" y="1"/>
            <a:ext cx="11713779" cy="1783642"/>
          </a:xfrm>
        </p:spPr>
        <p:txBody>
          <a:bodyPr>
            <a:normAutofit/>
          </a:bodyPr>
          <a:lstStyle/>
          <a:p>
            <a:r>
              <a:rPr lang="en-US"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Dangers of </a:t>
            </a:r>
            <a:r>
              <a:rPr lang="en-US" sz="4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Secondhand Smoke</a:t>
            </a:r>
            <a:br>
              <a:rPr lang="en-US" sz="4800" b="1" dirty="0">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a:t>
            </a:r>
            <a:r>
              <a:rPr lang="zh-TW" alt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的危險</a:t>
            </a:r>
            <a:endParaRPr 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 y="1993692"/>
            <a:ext cx="8259580" cy="4853018"/>
          </a:xfrm>
          <a:prstGeom prst="rect">
            <a:avLst/>
          </a:prstGeom>
        </p:spPr>
        <p:txBody>
          <a:bodyPr>
            <a:noAutofit/>
          </a:bodyPr>
          <a:lstStyle/>
          <a:p>
            <a:pPr lvl="1">
              <a:lnSpc>
                <a:spcPct val="100000"/>
              </a:lnSpc>
              <a:buFont typeface="Arial" panose="020B0604020202020204" pitchFamily="34" charset="0"/>
              <a:buChar char="•"/>
            </a:pPr>
            <a:r>
              <a:rPr lang="en-US" altLang="zh-CN" sz="2200" dirty="0">
                <a:solidFill>
                  <a:schemeClr val="bg1"/>
                </a:solidFill>
                <a:effectLst>
                  <a:outerShdw blurRad="38100" dist="38100" dir="2700000" algn="tl">
                    <a:srgbClr val="000000">
                      <a:alpha val="43137"/>
                    </a:srgbClr>
                  </a:outerShdw>
                </a:effectLst>
                <a:latin typeface="Verdana" charset="0"/>
                <a:ea typeface="Verdana" charset="0"/>
                <a:cs typeface="Verdana" charset="0"/>
              </a:rPr>
              <a:t>A non-smoker can still get serious health problems from being around smoke. </a:t>
            </a:r>
          </a:p>
          <a:p>
            <a:pPr lvl="1">
              <a:lnSpc>
                <a:spcPct val="100000"/>
              </a:lnSpc>
              <a:buFont typeface="Arial" panose="020B0604020202020204" pitchFamily="34" charset="0"/>
              <a:buChar char="•"/>
            </a:pPr>
            <a:r>
              <a:rPr lang="en-US" sz="2200" dirty="0">
                <a:solidFill>
                  <a:schemeClr val="bg1"/>
                </a:solidFill>
                <a:latin typeface="Verdana" charset="0"/>
                <a:ea typeface="Verdana" charset="0"/>
                <a:cs typeface="Verdana" charset="0"/>
              </a:rPr>
              <a:t>Secondhand smoke causes approximately 34,000 early deaths from Coronary Heart Disease and 8,000 deaths from stroke.  (Source: CDC)</a:t>
            </a:r>
            <a:endParaRPr lang="en-US" altLang="zh-CN" sz="2200"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a:p>
            <a:pPr marL="0" indent="0">
              <a:lnSpc>
                <a:spcPct val="100000"/>
              </a:lnSpc>
              <a:buNone/>
            </a:pPr>
            <a:endParaRPr lang="en-US" altLang="zh-CN" sz="2200"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a:p>
            <a:pPr lvl="1">
              <a:lnSpc>
                <a:spcPct val="100000"/>
              </a:lnSpc>
              <a:buFont typeface="Arial" panose="020B0604020202020204" pitchFamily="34" charset="0"/>
              <a:buChar char="•"/>
            </a:pP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儘管一個人從未吸過煙，但是如果長期遭受二手煙，這種煙霧仍然會對其身體健康帶來嚴重危險。</a:t>
            </a:r>
            <a:endParaRPr lang="en-US" altLang="zh-TW"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a:p>
            <a:pPr lvl="1">
              <a:buFont typeface="Arial" panose="020B0604020202020204" pitchFamily="34" charset="0"/>
              <a:buChar char="•"/>
            </a:pP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二手煙導致將近 </a:t>
            </a:r>
            <a:r>
              <a:rPr lang="en-US" altLang="zh-CN"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34,000</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的冠狀動脈疾病和 </a:t>
            </a:r>
            <a:r>
              <a:rPr lang="en-US" altLang="zh-CN"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8,000</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中風死亡</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r>
              <a:rPr lang="en-US" altLang="zh-CN"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(Source:</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en-US" altLang="zh-CN"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CDC)</a:t>
            </a:r>
            <a:endParaRPr lang="en-US" altLang="zh-TW"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descr="Image result for secondhand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2573" y="3032382"/>
            <a:ext cx="3705853" cy="2565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E3E375-BB58-4D8E-935C-5019FCCFFB79}"/>
              </a:ext>
            </a:extLst>
          </p:cNvPr>
          <p:cNvPicPr>
            <a:picLocks noChangeAspect="1"/>
          </p:cNvPicPr>
          <p:nvPr/>
        </p:nvPicPr>
        <p:blipFill>
          <a:blip r:embed="rId3"/>
          <a:stretch>
            <a:fillRect/>
          </a:stretch>
        </p:blipFill>
        <p:spPr>
          <a:xfrm>
            <a:off x="11363181" y="1263418"/>
            <a:ext cx="828819" cy="625249"/>
          </a:xfrm>
          <a:prstGeom prst="rect">
            <a:avLst/>
          </a:prstGeom>
        </p:spPr>
      </p:pic>
    </p:spTree>
    <p:extLst>
      <p:ext uri="{BB962C8B-B14F-4D97-AF65-F5344CB8AC3E}">
        <p14:creationId xmlns:p14="http://schemas.microsoft.com/office/powerpoint/2010/main" val="198892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12192000" cy="1435982"/>
          </a:xfrm>
        </p:spPr>
        <p:txBody>
          <a:bodyPr>
            <a:noAutofit/>
          </a:bodyPr>
          <a:lstStyle/>
          <a:p>
            <a:pPr algn="ctr">
              <a:lnSpc>
                <a:spcPct val="100000"/>
              </a:lnSpc>
            </a:pPr>
            <a: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Secondhand smoke especially harms children</a:t>
            </a:r>
            <a:b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TW"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二手煙尤其</a:t>
            </a:r>
            <a:r>
              <a:rPr lang="zh-CN"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危害兒童</a:t>
            </a:r>
            <a:endParaRPr 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 y="4210757"/>
            <a:ext cx="5904089" cy="1260653"/>
          </a:xfrm>
          <a:prstGeom prst="rect">
            <a:avLst/>
          </a:prstGeom>
        </p:spPr>
        <p:txBody>
          <a:bodyPr>
            <a:noAutofit/>
          </a:bodyPr>
          <a:lstStyle/>
          <a:p>
            <a:pPr marL="0" indent="0" algn="ctr">
              <a:lnSpc>
                <a:spcPct val="100000"/>
              </a:lnSpc>
              <a:buNone/>
            </a:pPr>
            <a:r>
              <a:rPr lang="en-US" altLang="zh-CN" sz="2000" b="1" dirty="0">
                <a:solidFill>
                  <a:schemeClr val="bg1"/>
                </a:solidFill>
                <a:latin typeface="Verdana" charset="0"/>
                <a:ea typeface="Verdana" charset="0"/>
                <a:cs typeface="Verdana" charset="0"/>
              </a:rPr>
              <a:t>Children’s bodies are still growing, so the smoke can hurt their heart and lungs as they develop. </a:t>
            </a:r>
          </a:p>
          <a:p>
            <a:pPr marL="0" indent="0" algn="ctr">
              <a:lnSpc>
                <a:spcPct val="100000"/>
              </a:lnSpc>
              <a:buNone/>
            </a:pPr>
            <a:endParaRPr lang="en-US" altLang="zh-CN" sz="2000" b="1" dirty="0">
              <a:solidFill>
                <a:schemeClr val="bg1"/>
              </a:solidFill>
              <a:latin typeface="Verdana" charset="0"/>
              <a:ea typeface="Verdana" charset="0"/>
              <a:cs typeface="Verdana" charset="0"/>
            </a:endParaRPr>
          </a:p>
        </p:txBody>
      </p:sp>
      <p:sp>
        <p:nvSpPr>
          <p:cNvPr id="6" name="Title 1"/>
          <p:cNvSpPr txBox="1">
            <a:spLocks/>
          </p:cNvSpPr>
          <p:nvPr/>
        </p:nvSpPr>
        <p:spPr>
          <a:xfrm>
            <a:off x="0" y="5588878"/>
            <a:ext cx="12192000" cy="1235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lnSpc>
                <a:spcPct val="100000"/>
              </a:lnSpc>
            </a:pPr>
            <a:r>
              <a:rPr lang="en-US" sz="2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Protect your children from secondhand smoke!</a:t>
            </a:r>
            <a:br>
              <a:rPr lang="en-US" sz="24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TW" altLang="en-US" sz="2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保護你的孩子免受二手煙</a:t>
            </a:r>
            <a:r>
              <a:rPr lang="en-US" altLang="zh-TW" sz="2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sz="2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7" name="Rectangle 6"/>
          <p:cNvSpPr/>
          <p:nvPr/>
        </p:nvSpPr>
        <p:spPr>
          <a:xfrm>
            <a:off x="6460957" y="4210757"/>
            <a:ext cx="5526505" cy="954107"/>
          </a:xfrm>
          <a:prstGeom prst="rect">
            <a:avLst/>
          </a:prstGeom>
        </p:spPr>
        <p:txBody>
          <a:bodyPr wrap="square">
            <a:spAutoFit/>
          </a:bodyPr>
          <a:lstStyle/>
          <a:p>
            <a:pPr marL="0" lvl="1" algn="ctr"/>
            <a:r>
              <a:rPr lang="zh-TW" altLang="en-US" sz="2800" dirty="0">
                <a:solidFill>
                  <a:schemeClr val="bg1"/>
                </a:solidFill>
                <a:latin typeface="PMingLiU" panose="02020500000000000000" pitchFamily="18" charset="-120"/>
                <a:ea typeface="PMingLiU" panose="02020500000000000000" pitchFamily="18" charset="-120"/>
                <a:cs typeface="Verdana" charset="0"/>
              </a:rPr>
              <a:t>在發育時期的兒童</a:t>
            </a:r>
            <a:r>
              <a:rPr lang="en-US" altLang="zh-TW" sz="2800" dirty="0">
                <a:solidFill>
                  <a:schemeClr val="bg1"/>
                </a:solidFill>
                <a:latin typeface="PMingLiU" panose="02020500000000000000" pitchFamily="18" charset="-120"/>
                <a:ea typeface="PMingLiU" panose="02020500000000000000" pitchFamily="18" charset="-120"/>
                <a:cs typeface="Verdana" charset="0"/>
              </a:rPr>
              <a:t>,</a:t>
            </a:r>
            <a:r>
              <a:rPr lang="zh-CN" altLang="en-US" sz="2800" dirty="0">
                <a:solidFill>
                  <a:schemeClr val="bg1"/>
                </a:solidFill>
                <a:latin typeface="PMingLiU" panose="02020500000000000000" pitchFamily="18" charset="-120"/>
                <a:ea typeface="PMingLiU" panose="02020500000000000000" pitchFamily="18" charset="-120"/>
                <a:cs typeface="Verdana" charset="0"/>
              </a:rPr>
              <a:t> </a:t>
            </a:r>
            <a:r>
              <a:rPr lang="zh-TW" altLang="en-US" sz="2800" dirty="0">
                <a:solidFill>
                  <a:schemeClr val="bg1"/>
                </a:solidFill>
                <a:latin typeface="PMingLiU" panose="02020500000000000000" pitchFamily="18" charset="-120"/>
                <a:ea typeface="PMingLiU" panose="02020500000000000000" pitchFamily="18" charset="-120"/>
                <a:cs typeface="Verdana" charset="0"/>
              </a:rPr>
              <a:t>煙霧會傷害他們的內臟</a:t>
            </a:r>
            <a:r>
              <a:rPr lang="zh-TW" altLang="en-US" sz="2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altLang="zh-TW" sz="2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8" name="Picture 3" descr="Image result for secondhand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375" y="1597062"/>
            <a:ext cx="3691249" cy="2452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FB351DB-AA1C-4334-B3E4-E02F346EBD38}"/>
              </a:ext>
            </a:extLst>
          </p:cNvPr>
          <p:cNvPicPr>
            <a:picLocks noChangeAspect="1"/>
          </p:cNvPicPr>
          <p:nvPr/>
        </p:nvPicPr>
        <p:blipFill>
          <a:blip r:embed="rId3"/>
          <a:stretch>
            <a:fillRect/>
          </a:stretch>
        </p:blipFill>
        <p:spPr>
          <a:xfrm>
            <a:off x="11363181" y="1335366"/>
            <a:ext cx="828819" cy="625249"/>
          </a:xfrm>
          <a:prstGeom prst="rect">
            <a:avLst/>
          </a:prstGeom>
        </p:spPr>
      </p:pic>
    </p:spTree>
    <p:extLst>
      <p:ext uri="{BB962C8B-B14F-4D97-AF65-F5344CB8AC3E}">
        <p14:creationId xmlns:p14="http://schemas.microsoft.com/office/powerpoint/2010/main" val="217658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63" y="-88975"/>
            <a:ext cx="6310858" cy="3549399"/>
          </a:xfrm>
        </p:spPr>
        <p:txBody>
          <a:bodyPr/>
          <a:lstStyle/>
          <a:p>
            <a:r>
              <a:rPr lang="en-US" sz="3400" dirty="0">
                <a:solidFill>
                  <a:schemeClr val="bg1"/>
                </a:solidFill>
                <a:effectLst>
                  <a:outerShdw blurRad="38100" dist="38100" dir="2700000" algn="tl">
                    <a:srgbClr val="000000">
                      <a:alpha val="43137"/>
                    </a:srgbClr>
                  </a:outerShdw>
                </a:effectLst>
                <a:latin typeface="Verdana" charset="0"/>
                <a:ea typeface="Verdana" charset="0"/>
                <a:cs typeface="Verdana" charset="0"/>
              </a:rPr>
              <a:t>Secondhand Smoke is almost as bad as letting your child smoke!</a:t>
            </a:r>
            <a:br>
              <a:rPr lang="en-US" sz="3400" dirty="0">
                <a:solidFill>
                  <a:schemeClr val="bg1"/>
                </a:solidFill>
                <a:latin typeface="Verdana" charset="0"/>
                <a:ea typeface="Verdana" charset="0"/>
                <a:cs typeface="Verdana" charset="0"/>
              </a:rPr>
            </a:br>
            <a:br>
              <a:rPr lang="en-US" sz="3400" dirty="0">
                <a:solidFill>
                  <a:schemeClr val="bg1"/>
                </a:solidFill>
                <a:latin typeface="Verdana" charset="0"/>
                <a:ea typeface="Verdana" charset="0"/>
                <a:cs typeface="Verdana" charset="0"/>
              </a:rPr>
            </a:br>
            <a:r>
              <a:rPr lang="zh-TW" altLang="en-US" sz="3400" b="0" dirty="0">
                <a:solidFill>
                  <a:schemeClr val="bg1"/>
                </a:solidFill>
                <a:latin typeface="PMingLiU" panose="02020500000000000000" pitchFamily="18" charset="-120"/>
                <a:ea typeface="PMingLiU" panose="02020500000000000000" pitchFamily="18" charset="-120"/>
                <a:cs typeface="Verdana" charset="0"/>
              </a:rPr>
              <a:t>孩子們吸入二手煙，就好比讓孩子們直接吸煙</a:t>
            </a:r>
            <a:r>
              <a:rPr lang="en-US" altLang="zh-TW" sz="3400" b="0" dirty="0">
                <a:solidFill>
                  <a:schemeClr val="bg1"/>
                </a:solidFill>
                <a:latin typeface="PMingLiU" panose="02020500000000000000" pitchFamily="18" charset="-120"/>
                <a:ea typeface="PMingLiU" panose="02020500000000000000" pitchFamily="18" charset="-120"/>
                <a:cs typeface="Verdana" charset="0"/>
              </a:rPr>
              <a:t>!</a:t>
            </a:r>
            <a:endParaRPr lang="en-US" sz="3400" b="0" dirty="0">
              <a:solidFill>
                <a:schemeClr val="bg1"/>
              </a:solidFill>
              <a:latin typeface="PMingLiU" panose="02020500000000000000" pitchFamily="18" charset="-120"/>
              <a:ea typeface="PMingLiU" panose="02020500000000000000" pitchFamily="18" charset="-120"/>
              <a:cs typeface="Verdana" charset="0"/>
            </a:endParaRPr>
          </a:p>
        </p:txBody>
      </p:sp>
      <p:pic>
        <p:nvPicPr>
          <p:cNvPr id="4" name="Picture 2" descr="Image result for chinese smokers">
            <a:extLst>
              <a:ext uri="{FF2B5EF4-FFF2-40B4-BE49-F238E27FC236}">
                <a16:creationId xmlns:a16="http://schemas.microsoft.com/office/drawing/2014/main" id="{20BEACA4-FDC0-4EC2-B712-3F2213FB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772" y="1899623"/>
            <a:ext cx="5456420" cy="4092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4466AD-97E9-4E25-A787-41DAF65BCD27}"/>
              </a:ext>
            </a:extLst>
          </p:cNvPr>
          <p:cNvPicPr>
            <a:picLocks noChangeAspect="1"/>
          </p:cNvPicPr>
          <p:nvPr/>
        </p:nvPicPr>
        <p:blipFill>
          <a:blip r:embed="rId3"/>
          <a:stretch>
            <a:fillRect/>
          </a:stretch>
        </p:blipFill>
        <p:spPr>
          <a:xfrm>
            <a:off x="11276373" y="1217623"/>
            <a:ext cx="828819" cy="625249"/>
          </a:xfrm>
          <a:prstGeom prst="rect">
            <a:avLst/>
          </a:prstGeom>
        </p:spPr>
      </p:pic>
    </p:spTree>
    <p:extLst>
      <p:ext uri="{BB962C8B-B14F-4D97-AF65-F5344CB8AC3E}">
        <p14:creationId xmlns:p14="http://schemas.microsoft.com/office/powerpoint/2010/main" val="146693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81" t="17307" r="62500" b="16106"/>
          <a:stretch/>
        </p:blipFill>
        <p:spPr bwMode="auto">
          <a:xfrm>
            <a:off x="149525" y="175845"/>
            <a:ext cx="5978769" cy="649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83569" y="2096332"/>
            <a:ext cx="5908431" cy="4093428"/>
          </a:xfrm>
          <a:prstGeom prst="rect">
            <a:avLst/>
          </a:prstGeom>
        </p:spPr>
        <p:txBody>
          <a:bodyPr wrap="square">
            <a:spAutoFit/>
          </a:bodyPr>
          <a:lstStyle/>
          <a:p>
            <a:r>
              <a:rPr lang="en-US" altLang="zh-CN" sz="2000" b="1" dirty="0">
                <a:solidFill>
                  <a:schemeClr val="bg1"/>
                </a:solidFill>
                <a:latin typeface="Verdana" charset="0"/>
                <a:ea typeface="Verdana" charset="0"/>
                <a:cs typeface="Verdana" charset="0"/>
              </a:rPr>
              <a:t>Being around secondhand smoke makes it more likely for children to get:</a:t>
            </a:r>
          </a:p>
          <a:p>
            <a:pPr marL="914400" lvl="1" indent="-457200">
              <a:lnSpc>
                <a:spcPct val="100000"/>
              </a:lnSpc>
              <a:buFont typeface="Arial" pitchFamily="34" charset="0"/>
              <a:buChar char="•"/>
            </a:pPr>
            <a:r>
              <a:rPr lang="en-US" altLang="zh-CN" sz="2000" b="1" dirty="0">
                <a:solidFill>
                  <a:schemeClr val="bg1"/>
                </a:solidFill>
                <a:latin typeface="Verdana" charset="0"/>
                <a:ea typeface="Verdana" charset="0"/>
                <a:cs typeface="Verdana" charset="0"/>
              </a:rPr>
              <a:t>Lung and breathing issues </a:t>
            </a:r>
          </a:p>
          <a:p>
            <a:pPr marL="914400" lvl="1" indent="-457200">
              <a:lnSpc>
                <a:spcPct val="100000"/>
              </a:lnSpc>
              <a:buFont typeface="Arial" pitchFamily="34" charset="0"/>
              <a:buChar char="•"/>
            </a:pPr>
            <a:r>
              <a:rPr lang="en-US" altLang="zh-CN" sz="2000" b="1" dirty="0">
                <a:solidFill>
                  <a:schemeClr val="bg1"/>
                </a:solidFill>
                <a:latin typeface="Verdana" charset="0"/>
                <a:ea typeface="Verdana" charset="0"/>
                <a:cs typeface="Verdana" charset="0"/>
              </a:rPr>
              <a:t>Sudden Infant Death Syndrome (SIDS) </a:t>
            </a:r>
          </a:p>
          <a:p>
            <a:pPr marL="914400" lvl="1" indent="-457200">
              <a:lnSpc>
                <a:spcPct val="100000"/>
              </a:lnSpc>
              <a:buFont typeface="Arial" pitchFamily="34" charset="0"/>
              <a:buChar char="•"/>
            </a:pPr>
            <a:r>
              <a:rPr lang="en-US" altLang="zh-CN" sz="2000" b="1" dirty="0">
                <a:solidFill>
                  <a:schemeClr val="bg1"/>
                </a:solidFill>
                <a:latin typeface="Verdana" charset="0"/>
                <a:ea typeface="Verdana" charset="0"/>
                <a:cs typeface="Verdana" charset="0"/>
              </a:rPr>
              <a:t>Ear infections</a:t>
            </a:r>
          </a:p>
          <a:p>
            <a:pPr marL="914400" lvl="1" indent="-457200">
              <a:lnSpc>
                <a:spcPct val="100000"/>
              </a:lnSpc>
              <a:buFont typeface="Arial" pitchFamily="34" charset="0"/>
              <a:buChar char="•"/>
            </a:pPr>
            <a:r>
              <a:rPr lang="en-US" altLang="zh-CN" sz="2000" b="1" dirty="0">
                <a:solidFill>
                  <a:schemeClr val="bg1"/>
                </a:solidFill>
                <a:latin typeface="Verdana" charset="0"/>
                <a:ea typeface="Verdana" charset="0"/>
                <a:cs typeface="Verdana" charset="0"/>
              </a:rPr>
              <a:t>Asthma</a:t>
            </a:r>
          </a:p>
          <a:p>
            <a:pPr marL="914400" lvl="1" indent="-457200">
              <a:lnSpc>
                <a:spcPct val="100000"/>
              </a:lnSpc>
              <a:buFont typeface="Arial" pitchFamily="34" charset="0"/>
              <a:buChar char="•"/>
            </a:pPr>
            <a:endParaRPr lang="en-US" altLang="zh-CN" sz="2000" b="1" dirty="0">
              <a:solidFill>
                <a:schemeClr val="bg1"/>
              </a:solidFill>
              <a:latin typeface="Verdana" charset="0"/>
              <a:ea typeface="Verdana" charset="0"/>
              <a:cs typeface="Verdana" charset="0"/>
            </a:endParaRPr>
          </a:p>
          <a:p>
            <a:r>
              <a:rPr lang="zh-TW" altLang="en-US" sz="2000" dirty="0">
                <a:solidFill>
                  <a:schemeClr val="bg1"/>
                </a:solidFill>
                <a:latin typeface="PMingLiU" panose="02020500000000000000" pitchFamily="18" charset="-120"/>
                <a:ea typeface="PMingLiU" panose="02020500000000000000" pitchFamily="18" charset="-120"/>
                <a:cs typeface="Verdana" charset="0"/>
              </a:rPr>
              <a:t>身處二手煙環境的兒童容易患以下的疾病：</a:t>
            </a:r>
            <a:endParaRPr lang="en-US" altLang="zh-TW" sz="2000" dirty="0">
              <a:solidFill>
                <a:schemeClr val="bg1"/>
              </a:solidFill>
              <a:latin typeface="PMingLiU" panose="02020500000000000000" pitchFamily="18" charset="-120"/>
              <a:ea typeface="PMingLiU" panose="02020500000000000000" pitchFamily="18" charset="-120"/>
              <a:cs typeface="Verdana" charset="0"/>
            </a:endParaRPr>
          </a:p>
          <a:p>
            <a:pPr marL="742950" lvl="1" indent="-285750">
              <a:lnSpc>
                <a:spcPct val="100000"/>
              </a:lnSpc>
              <a:buFont typeface="Arial" panose="020B0604020202020204" pitchFamily="34" charset="0"/>
              <a:buChar char="•"/>
            </a:pPr>
            <a:r>
              <a:rPr lang="en-US" altLang="zh-TW" sz="2000" dirty="0">
                <a:solidFill>
                  <a:schemeClr val="bg1"/>
                </a:solidFill>
                <a:latin typeface="PMingLiU" panose="02020500000000000000" pitchFamily="18" charset="-120"/>
                <a:ea typeface="PMingLiU" panose="02020500000000000000" pitchFamily="18" charset="-120"/>
                <a:cs typeface="Verdana" charset="0"/>
              </a:rPr>
              <a:t> </a:t>
            </a:r>
            <a:r>
              <a:rPr lang="zh-TW" altLang="en-US" sz="2000" dirty="0">
                <a:solidFill>
                  <a:schemeClr val="bg1"/>
                </a:solidFill>
                <a:latin typeface="PMingLiU" panose="02020500000000000000" pitchFamily="18" charset="-120"/>
                <a:ea typeface="PMingLiU" panose="02020500000000000000" pitchFamily="18" charset="-120"/>
                <a:cs typeface="Verdana" charset="0"/>
              </a:rPr>
              <a:t>肺和呼吸問題（特別是</a:t>
            </a:r>
            <a:r>
              <a:rPr lang="en-US" altLang="zh-TW" sz="2000" dirty="0">
                <a:solidFill>
                  <a:schemeClr val="bg1"/>
                </a:solidFill>
                <a:latin typeface="PMingLiU" panose="02020500000000000000" pitchFamily="18" charset="-120"/>
                <a:ea typeface="PMingLiU" panose="02020500000000000000" pitchFamily="18" charset="-120"/>
                <a:cs typeface="Verdana" charset="0"/>
              </a:rPr>
              <a:t> 6 </a:t>
            </a:r>
            <a:r>
              <a:rPr lang="zh-TW" altLang="en-US" sz="2000" dirty="0">
                <a:solidFill>
                  <a:schemeClr val="bg1"/>
                </a:solidFill>
                <a:latin typeface="PMingLiU" panose="02020500000000000000" pitchFamily="18" charset="-120"/>
                <a:ea typeface="PMingLiU" panose="02020500000000000000" pitchFamily="18" charset="-120"/>
                <a:cs typeface="Verdana" charset="0"/>
              </a:rPr>
              <a:t>歲以下的兒童）</a:t>
            </a:r>
            <a:endParaRPr lang="en-US" altLang="zh-TW" sz="2000" dirty="0">
              <a:solidFill>
                <a:schemeClr val="bg1"/>
              </a:solidFill>
              <a:latin typeface="PMingLiU" panose="02020500000000000000" pitchFamily="18" charset="-120"/>
              <a:ea typeface="PMingLiU" panose="02020500000000000000" pitchFamily="18" charset="-120"/>
              <a:cs typeface="Verdana" charset="0"/>
            </a:endParaRPr>
          </a:p>
          <a:p>
            <a:pPr marL="742950" lvl="1" indent="-285750">
              <a:lnSpc>
                <a:spcPct val="100000"/>
              </a:lnSpc>
              <a:buFont typeface="Arial" panose="020B0604020202020204" pitchFamily="34" charset="0"/>
              <a:buChar char="•"/>
            </a:pPr>
            <a:r>
              <a:rPr lang="en-US" altLang="zh-TW" sz="2000" dirty="0">
                <a:solidFill>
                  <a:schemeClr val="bg1"/>
                </a:solidFill>
                <a:latin typeface="PMingLiU" panose="02020500000000000000" pitchFamily="18" charset="-120"/>
                <a:ea typeface="PMingLiU" panose="02020500000000000000" pitchFamily="18" charset="-120"/>
                <a:cs typeface="Verdana" charset="0"/>
              </a:rPr>
              <a:t> </a:t>
            </a:r>
            <a:r>
              <a:rPr lang="zh-TW" altLang="en-US" sz="2000" dirty="0">
                <a:solidFill>
                  <a:schemeClr val="bg1"/>
                </a:solidFill>
                <a:latin typeface="PMingLiU" panose="02020500000000000000" pitchFamily="18" charset="-120"/>
                <a:ea typeface="PMingLiU" panose="02020500000000000000" pitchFamily="18" charset="-120"/>
                <a:cs typeface="Verdana" charset="0"/>
              </a:rPr>
              <a:t>嬰兒猝死綜合症</a:t>
            </a:r>
            <a:endParaRPr lang="en-US" altLang="zh-TW" sz="2000" dirty="0">
              <a:solidFill>
                <a:schemeClr val="bg1"/>
              </a:solidFill>
              <a:latin typeface="PMingLiU" panose="02020500000000000000" pitchFamily="18" charset="-120"/>
              <a:ea typeface="PMingLiU" panose="02020500000000000000" pitchFamily="18" charset="-120"/>
              <a:cs typeface="Verdana" charset="0"/>
            </a:endParaRPr>
          </a:p>
          <a:p>
            <a:pPr marL="742950" lvl="1" indent="-285750">
              <a:lnSpc>
                <a:spcPct val="100000"/>
              </a:lnSpc>
              <a:buFont typeface="Arial" panose="020B0604020202020204" pitchFamily="34" charset="0"/>
              <a:buChar char="•"/>
            </a:pPr>
            <a:r>
              <a:rPr lang="zh-TW" altLang="en-US" sz="2000" dirty="0">
                <a:solidFill>
                  <a:schemeClr val="bg1"/>
                </a:solidFill>
                <a:latin typeface="PMingLiU" panose="02020500000000000000" pitchFamily="18" charset="-120"/>
                <a:ea typeface="PMingLiU" panose="02020500000000000000" pitchFamily="18" charset="-120"/>
                <a:cs typeface="Verdana" charset="0"/>
              </a:rPr>
              <a:t> 耳</a:t>
            </a:r>
            <a:r>
              <a:rPr lang="zh-CN" altLang="en-US" sz="2000" dirty="0">
                <a:solidFill>
                  <a:schemeClr val="bg1"/>
                </a:solidFill>
                <a:latin typeface="PMingLiU" panose="02020500000000000000" pitchFamily="18" charset="-120"/>
                <a:ea typeface="PMingLiU" panose="02020500000000000000" pitchFamily="18" charset="-120"/>
                <a:cs typeface="Verdana" charset="0"/>
              </a:rPr>
              <a:t>部</a:t>
            </a:r>
            <a:r>
              <a:rPr lang="zh-TW" altLang="en-US" sz="2000" dirty="0">
                <a:solidFill>
                  <a:schemeClr val="bg1"/>
                </a:solidFill>
                <a:latin typeface="PMingLiU" panose="02020500000000000000" pitchFamily="18" charset="-120"/>
                <a:ea typeface="PMingLiU" panose="02020500000000000000" pitchFamily="18" charset="-120"/>
                <a:cs typeface="Verdana" charset="0"/>
              </a:rPr>
              <a:t>感染</a:t>
            </a:r>
            <a:endParaRPr lang="en-US" altLang="zh-TW" sz="2000" dirty="0">
              <a:solidFill>
                <a:schemeClr val="bg1"/>
              </a:solidFill>
              <a:latin typeface="PMingLiU" panose="02020500000000000000" pitchFamily="18" charset="-120"/>
              <a:ea typeface="PMingLiU" panose="02020500000000000000" pitchFamily="18" charset="-120"/>
              <a:cs typeface="Verdana" charset="0"/>
            </a:endParaRPr>
          </a:p>
          <a:p>
            <a:pPr marL="742950" lvl="1" indent="-285750">
              <a:lnSpc>
                <a:spcPct val="100000"/>
              </a:lnSpc>
              <a:buFont typeface="Arial" panose="020B0604020202020204" pitchFamily="34" charset="0"/>
              <a:buChar char="•"/>
            </a:pPr>
            <a:r>
              <a:rPr lang="en-US" altLang="zh-TW" sz="2000" dirty="0">
                <a:solidFill>
                  <a:schemeClr val="bg1"/>
                </a:solidFill>
                <a:latin typeface="PMingLiU" panose="02020500000000000000" pitchFamily="18" charset="-120"/>
                <a:ea typeface="PMingLiU" panose="02020500000000000000" pitchFamily="18" charset="-120"/>
                <a:cs typeface="Verdana" charset="0"/>
              </a:rPr>
              <a:t> </a:t>
            </a:r>
            <a:r>
              <a:rPr lang="zh-TW" altLang="en-US" sz="2000" dirty="0">
                <a:solidFill>
                  <a:schemeClr val="bg1"/>
                </a:solidFill>
                <a:latin typeface="PMingLiU" panose="02020500000000000000" pitchFamily="18" charset="-120"/>
                <a:ea typeface="PMingLiU" panose="02020500000000000000" pitchFamily="18" charset="-120"/>
                <a:cs typeface="Verdana" charset="0"/>
              </a:rPr>
              <a:t>哮喘（二手煙會惡化</a:t>
            </a:r>
            <a:r>
              <a:rPr lang="zh-TW" altLang="en-US" sz="2000" dirty="0">
                <a:latin typeface="PMingLiU" panose="02020500000000000000" pitchFamily="18" charset="-120"/>
                <a:ea typeface="PMingLiU" panose="02020500000000000000" pitchFamily="18" charset="-120"/>
                <a:cs typeface="Verdana" charset="0"/>
              </a:rPr>
              <a:t>）</a:t>
            </a:r>
            <a:endParaRPr lang="en-US" altLang="zh-TW" sz="2000" dirty="0">
              <a:latin typeface="PMingLiU" panose="02020500000000000000" pitchFamily="18" charset="-120"/>
              <a:ea typeface="PMingLiU" panose="02020500000000000000" pitchFamily="18" charset="-120"/>
              <a:cs typeface="Verdana" charset="0"/>
            </a:endParaRPr>
          </a:p>
        </p:txBody>
      </p:sp>
      <p:pic>
        <p:nvPicPr>
          <p:cNvPr id="6" name="Picture 5">
            <a:extLst>
              <a:ext uri="{FF2B5EF4-FFF2-40B4-BE49-F238E27FC236}">
                <a16:creationId xmlns:a16="http://schemas.microsoft.com/office/drawing/2014/main" id="{0BD32378-4B2E-4231-AD1B-94491CE1A484}"/>
              </a:ext>
            </a:extLst>
          </p:cNvPr>
          <p:cNvPicPr>
            <a:picLocks noChangeAspect="1"/>
          </p:cNvPicPr>
          <p:nvPr/>
        </p:nvPicPr>
        <p:blipFill>
          <a:blip r:embed="rId3"/>
          <a:stretch>
            <a:fillRect/>
          </a:stretch>
        </p:blipFill>
        <p:spPr>
          <a:xfrm>
            <a:off x="11363181" y="1262012"/>
            <a:ext cx="828819" cy="625249"/>
          </a:xfrm>
          <a:prstGeom prst="rect">
            <a:avLst/>
          </a:prstGeom>
        </p:spPr>
      </p:pic>
    </p:spTree>
    <p:extLst>
      <p:ext uri="{BB962C8B-B14F-4D97-AF65-F5344CB8AC3E}">
        <p14:creationId xmlns:p14="http://schemas.microsoft.com/office/powerpoint/2010/main" val="53518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9335" y="5189"/>
            <a:ext cx="8693198" cy="1892621"/>
          </a:xfrm>
        </p:spPr>
        <p:txBody>
          <a:bodyPr>
            <a:noAutofit/>
          </a:bodyPr>
          <a:lstStyle/>
          <a:p>
            <a:pPr algn="ctr">
              <a:lnSpc>
                <a:spcPct val="100000"/>
              </a:lnSpc>
            </a:pPr>
            <a:r>
              <a:rPr lang="en-US" sz="3600" b="1" u="sng"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Prevent </a:t>
            </a:r>
            <a:r>
              <a:rPr lang="en-US" sz="3600" b="1" u="sng"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Third-hand Smoke</a:t>
            </a:r>
            <a:r>
              <a:rPr lang="en-US" sz="3600" b="1" u="sng"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Too</a:t>
            </a:r>
            <a:br>
              <a:rPr lang="zh-TW" altLang="en-US" sz="3600" b="1" u="sng" dirty="0">
                <a:solidFill>
                  <a:schemeClr val="tx1"/>
                </a:solidFill>
                <a:effectLst>
                  <a:outerShdw blurRad="38100" dist="38100" dir="2700000" algn="tl">
                    <a:srgbClr val="000000">
                      <a:alpha val="43137"/>
                    </a:srgbClr>
                  </a:outerShdw>
                </a:effectLst>
                <a:latin typeface="Verdana" panose="020B0604030504040204" pitchFamily="34" charset="0"/>
                <a:ea typeface="Verdana" charset="0"/>
                <a:cs typeface="Verdana" panose="020B0604030504040204" pitchFamily="34" charset="0"/>
              </a:rPr>
            </a:br>
            <a:r>
              <a:rPr lang="zh-TW" altLang="en-US" sz="3600" u="sng" dirty="0">
                <a:solidFill>
                  <a:schemeClr val="bg1"/>
                </a:solidFill>
                <a:latin typeface="PMingLiU" panose="02020500000000000000" pitchFamily="18" charset="-120"/>
                <a:ea typeface="PMingLiU" panose="02020500000000000000" pitchFamily="18" charset="-120"/>
                <a:cs typeface="Verdana" charset="0"/>
              </a:rPr>
              <a:t>亦要</a:t>
            </a:r>
            <a:r>
              <a:rPr lang="zh-TW" altLang="en-US" sz="3600" b="1" u="sng"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防止</a:t>
            </a:r>
            <a:r>
              <a:rPr lang="zh-TW" altLang="en-US" sz="3600" b="1"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三手煙</a:t>
            </a:r>
            <a:endParaRPr lang="en-US" sz="3600" b="1"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69335" y="2212985"/>
            <a:ext cx="5935285" cy="4135924"/>
          </a:xfrm>
          <a:prstGeom prst="rect">
            <a:avLst/>
          </a:prstGeom>
        </p:spPr>
        <p:txBody>
          <a:bodyPr>
            <a:noAutofit/>
          </a:bodyPr>
          <a:lstStyle/>
          <a:p>
            <a:pPr marL="0" indent="0">
              <a:lnSpc>
                <a:spcPct val="100000"/>
              </a:lnSpc>
              <a:buNone/>
            </a:pP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Third-hand smoke</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 Cigarette smoke and its chemicals will stick around even after you stop smoking.</a:t>
            </a:r>
          </a:p>
          <a:p>
            <a:pPr lvl="1">
              <a:lnSpc>
                <a:spcPct val="100000"/>
              </a:lnSpc>
              <a:buFont typeface="Arial" panose="020B0604020202020204" pitchFamily="34" charset="0"/>
              <a:buChar char="•"/>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It stays in your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hair</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zh-CN" sz="2000" b="1" dirty="0">
                <a:latin typeface="Verdana" panose="020B0604030504040204" pitchFamily="34" charset="0"/>
                <a:ea typeface="Verdana" panose="020B0604030504040204" pitchFamily="34" charset="0"/>
                <a:cs typeface="Verdana" panose="020B0604030504040204" pitchFamily="34" charset="0"/>
              </a:rPr>
              <a:t>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skin</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zh-CN" sz="2000" b="1" dirty="0">
                <a:latin typeface="Verdana" panose="020B0604030504040204" pitchFamily="34" charset="0"/>
                <a:ea typeface="Verdana" panose="020B0604030504040204" pitchFamily="34" charset="0"/>
                <a:cs typeface="Verdana" panose="020B0604030504040204" pitchFamily="34" charset="0"/>
              </a:rPr>
              <a:t>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clothes</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zh-CN" sz="2000" b="1" dirty="0">
                <a:latin typeface="Verdana" panose="020B0604030504040204" pitchFamily="34" charset="0"/>
                <a:ea typeface="Verdana" panose="020B0604030504040204" pitchFamily="34" charset="0"/>
                <a:cs typeface="Verdana" panose="020B0604030504040204" pitchFamily="34" charset="0"/>
              </a:rPr>
              <a:t>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carpet</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zh-CN" sz="2000" b="1" dirty="0">
                <a:latin typeface="Verdana" panose="020B0604030504040204" pitchFamily="34" charset="0"/>
                <a:ea typeface="Verdana" panose="020B0604030504040204" pitchFamily="34" charset="0"/>
                <a:cs typeface="Verdana" panose="020B0604030504040204" pitchFamily="34" charset="0"/>
              </a:rPr>
              <a:t>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walls</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and </a:t>
            </a:r>
            <a:r>
              <a:rPr lang="en-US" altLang="zh-CN" sz="2000" b="1" dirty="0">
                <a:solidFill>
                  <a:srgbClr val="C00000"/>
                </a:solidFill>
                <a:latin typeface="Verdana" panose="020B0604030504040204" pitchFamily="34" charset="0"/>
                <a:ea typeface="Verdana" panose="020B0604030504040204" pitchFamily="34" charset="0"/>
                <a:cs typeface="Verdana" panose="020B0604030504040204" pitchFamily="34" charset="0"/>
              </a:rPr>
              <a:t>furniture</a:t>
            </a: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 for months or longer.</a:t>
            </a:r>
          </a:p>
          <a:p>
            <a:pPr lvl="1">
              <a:lnSpc>
                <a:spcPct val="100000"/>
              </a:lnSpc>
              <a:buFont typeface="Arial" panose="020B0604020202020204" pitchFamily="34" charset="0"/>
              <a:buChar char="•"/>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Cannot be removed by airing out a room or even cleaning.</a:t>
            </a:r>
          </a:p>
          <a:p>
            <a:pPr lvl="1">
              <a:lnSpc>
                <a:spcPct val="100000"/>
              </a:lnSpc>
              <a:buFont typeface="Arial" panose="020B0604020202020204" pitchFamily="34" charset="0"/>
              <a:buChar char="•"/>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Children and adults can be put at risk for health problems just by breathing near or touching surfaces with third-hand smoke. </a:t>
            </a:r>
          </a:p>
        </p:txBody>
      </p:sp>
      <p:sp>
        <p:nvSpPr>
          <p:cNvPr id="6" name="Content Placeholder 2"/>
          <p:cNvSpPr txBox="1">
            <a:spLocks/>
          </p:cNvSpPr>
          <p:nvPr/>
        </p:nvSpPr>
        <p:spPr>
          <a:xfrm>
            <a:off x="6104621" y="3064817"/>
            <a:ext cx="5847692" cy="379318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b="1" dirty="0">
                <a:solidFill>
                  <a:srgbClr val="C00000"/>
                </a:solidFill>
                <a:latin typeface="PMingLiU" panose="02020500000000000000" pitchFamily="18" charset="-120"/>
                <a:ea typeface="PMingLiU" panose="02020500000000000000" pitchFamily="18" charset="-120"/>
                <a:cs typeface="Verdana" charset="0"/>
              </a:rPr>
              <a:t>三手煙</a:t>
            </a:r>
            <a:r>
              <a:rPr lang="en-US" altLang="zh-CN" b="1" dirty="0">
                <a:solidFill>
                  <a:srgbClr val="C00000"/>
                </a:solidFill>
                <a:latin typeface="PMingLiU" panose="02020500000000000000" pitchFamily="18" charset="-120"/>
                <a:ea typeface="PMingLiU" panose="02020500000000000000" pitchFamily="18" charset="-120"/>
                <a:cs typeface="Verdana" charset="0"/>
              </a:rPr>
              <a:t>: </a:t>
            </a:r>
            <a:r>
              <a:rPr lang="zh-TW" altLang="en-US" b="1" dirty="0">
                <a:solidFill>
                  <a:schemeClr val="bg1"/>
                </a:solidFill>
                <a:latin typeface="PMingLiU" panose="02020500000000000000" pitchFamily="18" charset="-120"/>
                <a:ea typeface="PMingLiU" panose="02020500000000000000" pitchFamily="18" charset="-120"/>
                <a:cs typeface="Verdana" charset="0"/>
              </a:rPr>
              <a:t>在你停止吸煙後，香煙的煙霧和其中的化學物質仍然會長久無法散去。</a:t>
            </a:r>
            <a:endParaRPr lang="en-US" altLang="zh-TW" b="1" dirty="0">
              <a:solidFill>
                <a:schemeClr val="bg1"/>
              </a:solidFill>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dirty="0">
                <a:solidFill>
                  <a:schemeClr val="bg1"/>
                </a:solidFill>
                <a:latin typeface="PMingLiU" panose="02020500000000000000" pitchFamily="18" charset="-120"/>
                <a:ea typeface="PMingLiU" panose="02020500000000000000" pitchFamily="18" charset="-120"/>
                <a:cs typeface="Verdana" charset="0"/>
              </a:rPr>
              <a:t>吸煙所產生的煙霧和化學物質會附著你的</a:t>
            </a:r>
            <a:r>
              <a:rPr lang="zh-TW" altLang="en-US" sz="2000" b="1" dirty="0">
                <a:solidFill>
                  <a:srgbClr val="C00000"/>
                </a:solidFill>
                <a:latin typeface="PMingLiU" panose="02020500000000000000" pitchFamily="18" charset="-120"/>
                <a:ea typeface="PMingLiU" panose="02020500000000000000" pitchFamily="18" charset="-120"/>
                <a:cs typeface="Verdana" charset="0"/>
              </a:rPr>
              <a:t>頭髮，皮膚，衣服，地氈，家具甚至牆壁上</a:t>
            </a:r>
            <a:r>
              <a:rPr lang="zh-TW" altLang="en-US" sz="2000" b="1" dirty="0">
                <a:latin typeface="PMingLiU" panose="02020500000000000000" pitchFamily="18" charset="-120"/>
                <a:ea typeface="PMingLiU" panose="02020500000000000000" pitchFamily="18" charset="-120"/>
                <a:cs typeface="Verdana" charset="0"/>
              </a:rPr>
              <a:t>。</a:t>
            </a:r>
            <a:endParaRPr lang="en-US" altLang="zh-TW" sz="2000" b="1" dirty="0">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dirty="0">
                <a:latin typeface="PMingLiU" panose="02020500000000000000" pitchFamily="18" charset="-120"/>
                <a:ea typeface="PMingLiU" panose="02020500000000000000" pitchFamily="18" charset="-120"/>
                <a:cs typeface="Verdana" charset="0"/>
              </a:rPr>
              <a:t>其</a:t>
            </a:r>
            <a:r>
              <a:rPr lang="zh-TW" altLang="en-US" sz="2000" b="1" dirty="0">
                <a:solidFill>
                  <a:schemeClr val="bg1"/>
                </a:solidFill>
                <a:latin typeface="PMingLiU" panose="02020500000000000000" pitchFamily="18" charset="-120"/>
                <a:ea typeface="PMingLiU" panose="02020500000000000000" pitchFamily="18" charset="-120"/>
                <a:cs typeface="Verdana" charset="0"/>
              </a:rPr>
              <a:t>吸附效應會長達數月甚至更久，即使你停止吸煙或讓空氣散出甚至清掃都是無法根除的。</a:t>
            </a:r>
            <a:endParaRPr lang="en-US" altLang="zh-TW" sz="2000" b="1" dirty="0">
              <a:solidFill>
                <a:schemeClr val="bg1"/>
              </a:solidFill>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dirty="0">
                <a:solidFill>
                  <a:schemeClr val="bg1"/>
                </a:solidFill>
                <a:latin typeface="PMingLiU" panose="02020500000000000000" pitchFamily="18" charset="-120"/>
                <a:ea typeface="PMingLiU" panose="02020500000000000000" pitchFamily="18" charset="-120"/>
                <a:cs typeface="Verdana" charset="0"/>
              </a:rPr>
              <a:t>成人或者兒童會因為吸入三手煙所產生的化學物質而對身體產生影響，進而威脅到健康</a:t>
            </a:r>
            <a:r>
              <a:rPr lang="zh-TW" altLang="en-US" sz="2000" b="1" dirty="0">
                <a:latin typeface="PMingLiU" panose="02020500000000000000" pitchFamily="18" charset="-120"/>
                <a:ea typeface="PMingLiU" panose="02020500000000000000" pitchFamily="18" charset="-120"/>
                <a:cs typeface="Verdana" charset="0"/>
              </a:rPr>
              <a:t>。</a:t>
            </a:r>
            <a:endParaRPr lang="en-US" altLang="zh-TW" sz="2000" b="1" dirty="0">
              <a:latin typeface="PMingLiU" panose="02020500000000000000" pitchFamily="18" charset="-120"/>
              <a:ea typeface="PMingLiU" panose="02020500000000000000" pitchFamily="18" charset="-120"/>
              <a:cs typeface="Verdana" charset="0"/>
            </a:endParaRPr>
          </a:p>
        </p:txBody>
      </p:sp>
      <p:pic>
        <p:nvPicPr>
          <p:cNvPr id="7" name="Picture 2" descr="Image result for third hand smoke"/>
          <p:cNvPicPr>
            <a:picLocks noChangeAspect="1" noChangeArrowheads="1"/>
          </p:cNvPicPr>
          <p:nvPr/>
        </p:nvPicPr>
        <p:blipFill rotWithShape="1">
          <a:blip r:embed="rId2">
            <a:extLst>
              <a:ext uri="{28A0092B-C50C-407E-A947-70E740481C1C}">
                <a14:useLocalDpi xmlns:a14="http://schemas.microsoft.com/office/drawing/2010/main" val="0"/>
              </a:ext>
            </a:extLst>
          </a:blip>
          <a:srcRect b="29556"/>
          <a:stretch/>
        </p:blipFill>
        <p:spPr bwMode="auto">
          <a:xfrm>
            <a:off x="8560549" y="225779"/>
            <a:ext cx="2980640" cy="2894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6FE5DF-1150-431E-8AF4-4F9296A53E27}"/>
              </a:ext>
            </a:extLst>
          </p:cNvPr>
          <p:cNvPicPr>
            <a:picLocks noChangeAspect="1"/>
          </p:cNvPicPr>
          <p:nvPr/>
        </p:nvPicPr>
        <p:blipFill>
          <a:blip r:embed="rId3"/>
          <a:stretch>
            <a:fillRect/>
          </a:stretch>
        </p:blipFill>
        <p:spPr>
          <a:xfrm>
            <a:off x="11830389" y="1662106"/>
            <a:ext cx="299187" cy="225702"/>
          </a:xfrm>
          <a:prstGeom prst="rect">
            <a:avLst/>
          </a:prstGeom>
        </p:spPr>
      </p:pic>
    </p:spTree>
    <p:extLst>
      <p:ext uri="{BB962C8B-B14F-4D97-AF65-F5344CB8AC3E}">
        <p14:creationId xmlns:p14="http://schemas.microsoft.com/office/powerpoint/2010/main" val="98341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14E9D7-B1A8-42DC-89FF-7528B0D62217}"/>
              </a:ext>
            </a:extLst>
          </p:cNvPr>
          <p:cNvPicPr>
            <a:picLocks noChangeAspect="1"/>
          </p:cNvPicPr>
          <p:nvPr/>
        </p:nvPicPr>
        <p:blipFill>
          <a:blip r:embed="rId2"/>
          <a:stretch>
            <a:fillRect/>
          </a:stretch>
        </p:blipFill>
        <p:spPr>
          <a:xfrm>
            <a:off x="11363181" y="1324155"/>
            <a:ext cx="828819" cy="625249"/>
          </a:xfrm>
          <a:prstGeom prst="rect">
            <a:avLst/>
          </a:prstGeom>
        </p:spPr>
      </p:pic>
      <p:sp>
        <p:nvSpPr>
          <p:cNvPr id="3" name="Content Placeholder 2">
            <a:extLst>
              <a:ext uri="{FF2B5EF4-FFF2-40B4-BE49-F238E27FC236}">
                <a16:creationId xmlns:a16="http://schemas.microsoft.com/office/drawing/2014/main" id="{EC57EC54-2BB3-46A6-9ECE-6128811F50E3}"/>
              </a:ext>
            </a:extLst>
          </p:cNvPr>
          <p:cNvSpPr>
            <a:spLocks noGrp="1"/>
          </p:cNvSpPr>
          <p:nvPr>
            <p:ph idx="1"/>
          </p:nvPr>
        </p:nvSpPr>
        <p:spPr>
          <a:xfrm>
            <a:off x="818712" y="2222287"/>
            <a:ext cx="7954627" cy="3636511"/>
          </a:xfrm>
          <a:effectLst/>
        </p:spPr>
        <p:txBody>
          <a:bodyPr vert="horz" lIns="91440" tIns="45720" rIns="91440" bIns="45720" rtlCol="0" anchor="ctr">
            <a:normAutofit/>
          </a:bodyPr>
          <a:lstStyle/>
          <a:p>
            <a:pPr marL="0" indent="0">
              <a:buNone/>
            </a:pPr>
            <a:r>
              <a:rPr lang="en-US" dirty="0">
                <a:solidFill>
                  <a:schemeClr val="bg1"/>
                </a:solidFill>
              </a:rPr>
              <a:t>Speaker Information Slide</a:t>
            </a:r>
          </a:p>
          <a:p>
            <a:pPr marL="0" indent="0">
              <a:buNone/>
            </a:pPr>
            <a:endParaRPr lang="en-US" dirty="0">
              <a:solidFill>
                <a:schemeClr val="bg1"/>
              </a:solidFill>
            </a:endParaRPr>
          </a:p>
          <a:p>
            <a:pPr marL="0" indent="0"/>
            <a:endParaRPr lang="en-US" dirty="0"/>
          </a:p>
        </p:txBody>
      </p:sp>
      <p:sp>
        <p:nvSpPr>
          <p:cNvPr id="8" name="Title 1">
            <a:extLst>
              <a:ext uri="{FF2B5EF4-FFF2-40B4-BE49-F238E27FC236}">
                <a16:creationId xmlns:a16="http://schemas.microsoft.com/office/drawing/2014/main" id="{00025337-C9DD-44CA-B490-71EF5C6D374E}"/>
              </a:ext>
            </a:extLst>
          </p:cNvPr>
          <p:cNvSpPr txBox="1">
            <a:spLocks/>
          </p:cNvSpPr>
          <p:nvPr/>
        </p:nvSpPr>
        <p:spPr>
          <a:xfrm>
            <a:off x="810000" y="447188"/>
            <a:ext cx="10571998" cy="97045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3100" dirty="0">
                <a:solidFill>
                  <a:schemeClr val="bg1"/>
                </a:solidFill>
                <a:effectLst>
                  <a:outerShdw blurRad="38100" dist="38100" dir="2700000" algn="tl">
                    <a:srgbClr val="000000">
                      <a:alpha val="43137"/>
                    </a:srgbClr>
                  </a:outerShdw>
                </a:effectLst>
              </a:rPr>
              <a:t>North American Chinatown Smoke Free Day</a:t>
            </a:r>
            <a:br>
              <a:rPr lang="en-US" sz="3100" dirty="0">
                <a:solidFill>
                  <a:schemeClr val="bg1"/>
                </a:solidFill>
              </a:rPr>
            </a:br>
            <a:r>
              <a:rPr lang="zh-TW" altLang="en-US" sz="3100" dirty="0">
                <a:solidFill>
                  <a:schemeClr val="bg1"/>
                </a:solidFill>
                <a:effectLst>
                  <a:outerShdw blurRad="38100" dist="38100" dir="2700000" algn="tl">
                    <a:srgbClr val="000000">
                      <a:alpha val="43137"/>
                    </a:srgbClr>
                  </a:outerShdw>
                </a:effectLst>
              </a:rPr>
              <a:t>北美華埠戒煙日</a:t>
            </a:r>
            <a:endParaRPr lang="en-US" sz="31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737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pPr algn="ctr">
              <a:lnSpc>
                <a:spcPct val="100000"/>
              </a:lnSpc>
            </a:pPr>
            <a:r>
              <a:rPr lang="en-US" sz="3600" b="1" u="sng"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Prevent </a:t>
            </a:r>
            <a:r>
              <a:rPr lang="en-US" sz="3600" b="1" u="sng"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Third-hand Smoke</a:t>
            </a:r>
            <a:r>
              <a:rPr lang="en-US" sz="3600" b="1" u="sng"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Too</a:t>
            </a:r>
            <a:br>
              <a:rPr lang="zh-TW" altLang="en-US" sz="3600" b="1" u="sng" dirty="0">
                <a:solidFill>
                  <a:schemeClr val="tx1"/>
                </a:solidFill>
                <a:effectLst>
                  <a:outerShdw blurRad="38100" dist="38100" dir="2700000" algn="tl">
                    <a:srgbClr val="000000">
                      <a:alpha val="43137"/>
                    </a:srgbClr>
                  </a:outerShdw>
                </a:effectLst>
                <a:latin typeface="Verdana" panose="020B0604030504040204" pitchFamily="34" charset="0"/>
                <a:ea typeface="Verdana" charset="0"/>
                <a:cs typeface="Verdana" panose="020B0604030504040204" pitchFamily="34" charset="0"/>
              </a:rPr>
            </a:br>
            <a:r>
              <a:rPr lang="zh-TW" altLang="en-US" sz="3600" u="sng" dirty="0">
                <a:latin typeface="PMingLiU" panose="02020500000000000000" pitchFamily="18" charset="-120"/>
                <a:ea typeface="PMingLiU" panose="02020500000000000000" pitchFamily="18" charset="-120"/>
                <a:cs typeface="Verdana" charset="0"/>
              </a:rPr>
              <a:t>亦要</a:t>
            </a:r>
            <a:r>
              <a:rPr lang="zh-TW" altLang="en-US" sz="3600" u="sng"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防止</a:t>
            </a:r>
            <a:r>
              <a:rPr lang="zh-TW" altLang="en-US" sz="3600"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三手煙</a:t>
            </a:r>
            <a:endParaRPr lang="en-US" sz="3600" b="1"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5" name="Content Placeholder 2"/>
          <p:cNvSpPr>
            <a:spLocks noGrp="1"/>
          </p:cNvSpPr>
          <p:nvPr>
            <p:ph idx="1"/>
          </p:nvPr>
        </p:nvSpPr>
        <p:spPr>
          <a:xfrm>
            <a:off x="169336" y="2568733"/>
            <a:ext cx="5583072" cy="4057265"/>
          </a:xfrm>
          <a:prstGeom prst="rect">
            <a:avLst/>
          </a:prstGeom>
        </p:spPr>
        <p:txBody>
          <a:bodyPr>
            <a:noAutofit/>
          </a:bodyPr>
          <a:lstStyle/>
          <a:p>
            <a:pPr marL="0" indent="0">
              <a:lnSpc>
                <a:spcPct val="100000"/>
              </a:lnSpc>
              <a:buNone/>
            </a:pPr>
            <a:r>
              <a:rPr lang="en-US" altLang="zh-CN" sz="2400" b="1" dirty="0">
                <a:solidFill>
                  <a:schemeClr val="bg1"/>
                </a:solidFill>
                <a:latin typeface="Verdana" panose="020B0604030504040204" pitchFamily="34" charset="0"/>
                <a:ea typeface="Verdana" panose="020B0604030504040204" pitchFamily="34" charset="0"/>
                <a:cs typeface="Verdana" panose="020B0604030504040204" pitchFamily="34" charset="0"/>
              </a:rPr>
              <a:t>To further protect your children from cigarette smoke:</a:t>
            </a:r>
          </a:p>
          <a:p>
            <a:pPr lvl="1">
              <a:lnSpc>
                <a:spcPct val="100000"/>
              </a:lnSpc>
              <a:buFont typeface="Arial" panose="020B0604020202020204" pitchFamily="34" charset="0"/>
              <a:buChar char="•"/>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Choose not to smoke in your home or car.</a:t>
            </a:r>
          </a:p>
          <a:p>
            <a:pPr lvl="1">
              <a:lnSpc>
                <a:spcPct val="100000"/>
              </a:lnSpc>
              <a:buFont typeface="Arial" panose="020B0604020202020204" pitchFamily="34" charset="0"/>
              <a:buChar char="•"/>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Take a shower or change your clothes before touching or going near your children. </a:t>
            </a:r>
          </a:p>
        </p:txBody>
      </p:sp>
      <p:sp>
        <p:nvSpPr>
          <p:cNvPr id="6" name="Content Placeholder 2"/>
          <p:cNvSpPr txBox="1">
            <a:spLocks/>
          </p:cNvSpPr>
          <p:nvPr/>
        </p:nvSpPr>
        <p:spPr>
          <a:xfrm>
            <a:off x="6250111" y="3405266"/>
            <a:ext cx="5702201" cy="2384198"/>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sz="2800" dirty="0">
                <a:solidFill>
                  <a:schemeClr val="bg1"/>
                </a:solidFill>
                <a:latin typeface="PMingLiU" panose="02020500000000000000" pitchFamily="18" charset="-120"/>
                <a:ea typeface="PMingLiU" panose="02020500000000000000" pitchFamily="18" charset="-120"/>
                <a:cs typeface="Verdana" charset="0"/>
              </a:rPr>
              <a:t>保護您的孩子免受吸煙：</a:t>
            </a:r>
            <a:endParaRPr lang="en-US" altLang="zh-TW" sz="2800" dirty="0">
              <a:solidFill>
                <a:schemeClr val="bg1"/>
              </a:solidFill>
              <a:latin typeface="PMingLiU" panose="02020500000000000000" pitchFamily="18" charset="-120"/>
              <a:ea typeface="PMingLiU" panose="02020500000000000000" pitchFamily="18" charset="-120"/>
              <a:cs typeface="Verdana" charset="0"/>
            </a:endParaRPr>
          </a:p>
          <a:p>
            <a:pPr lvl="1">
              <a:lnSpc>
                <a:spcPct val="100000"/>
              </a:lnSpc>
            </a:pPr>
            <a:r>
              <a:rPr lang="en-US" altLang="zh-CN" sz="2800" dirty="0">
                <a:solidFill>
                  <a:schemeClr val="bg1"/>
                </a:solidFill>
                <a:latin typeface="PMingLiU" panose="02020500000000000000" pitchFamily="18" charset="-120"/>
                <a:ea typeface="PMingLiU" panose="02020500000000000000" pitchFamily="18" charset="-120"/>
                <a:cs typeface="Verdana" charset="0"/>
              </a:rPr>
              <a:t> </a:t>
            </a:r>
            <a:r>
              <a:rPr lang="zh-TW" altLang="en-US" sz="2800" dirty="0">
                <a:solidFill>
                  <a:schemeClr val="bg1"/>
                </a:solidFill>
                <a:latin typeface="PMingLiU" panose="02020500000000000000" pitchFamily="18" charset="-120"/>
                <a:ea typeface="PMingLiU" panose="02020500000000000000" pitchFamily="18" charset="-120"/>
                <a:cs typeface="Verdana" charset="0"/>
              </a:rPr>
              <a:t>選擇不要在家裏或汽車</a:t>
            </a:r>
            <a:r>
              <a:rPr lang="zh-CN" altLang="en-US" sz="2800" dirty="0">
                <a:solidFill>
                  <a:schemeClr val="bg1"/>
                </a:solidFill>
                <a:latin typeface="PMingLiU" panose="02020500000000000000" pitchFamily="18" charset="-120"/>
                <a:ea typeface="PMingLiU" panose="02020500000000000000" pitchFamily="18" charset="-120"/>
                <a:cs typeface="Verdana" charset="0"/>
              </a:rPr>
              <a:t>內</a:t>
            </a:r>
            <a:r>
              <a:rPr lang="zh-TW" altLang="en-US" sz="2800" dirty="0">
                <a:solidFill>
                  <a:schemeClr val="bg1"/>
                </a:solidFill>
                <a:latin typeface="PMingLiU" panose="02020500000000000000" pitchFamily="18" charset="-120"/>
                <a:ea typeface="PMingLiU" panose="02020500000000000000" pitchFamily="18" charset="-120"/>
                <a:cs typeface="Verdana" charset="0"/>
              </a:rPr>
              <a:t>吸煙。</a:t>
            </a:r>
            <a:endParaRPr lang="en-US" altLang="zh-TW" sz="2800" dirty="0">
              <a:solidFill>
                <a:schemeClr val="bg1"/>
              </a:solidFill>
              <a:latin typeface="PMingLiU" panose="02020500000000000000" pitchFamily="18" charset="-120"/>
              <a:ea typeface="PMingLiU" panose="02020500000000000000" pitchFamily="18" charset="-120"/>
              <a:cs typeface="Verdana" charset="0"/>
            </a:endParaRPr>
          </a:p>
          <a:p>
            <a:pPr lvl="1">
              <a:lnSpc>
                <a:spcPct val="100000"/>
              </a:lnSpc>
            </a:pPr>
            <a:r>
              <a:rPr lang="en-US" altLang="zh-CN" sz="2800" dirty="0">
                <a:solidFill>
                  <a:schemeClr val="bg1"/>
                </a:solidFill>
                <a:latin typeface="PMingLiU" panose="02020500000000000000" pitchFamily="18" charset="-120"/>
                <a:ea typeface="PMingLiU" panose="02020500000000000000" pitchFamily="18" charset="-120"/>
                <a:cs typeface="Verdana" charset="0"/>
              </a:rPr>
              <a:t> </a:t>
            </a:r>
            <a:r>
              <a:rPr lang="zh-TW" altLang="en-US" sz="2800" dirty="0">
                <a:solidFill>
                  <a:schemeClr val="bg1"/>
                </a:solidFill>
                <a:latin typeface="PMingLiU" panose="02020500000000000000" pitchFamily="18" charset="-120"/>
                <a:ea typeface="PMingLiU" panose="02020500000000000000" pitchFamily="18" charset="-120"/>
                <a:cs typeface="Verdana" charset="0"/>
              </a:rPr>
              <a:t>在接觸或靠近你的孩子之前要洗澡或換衣服。</a:t>
            </a:r>
            <a:endParaRPr lang="en-US" altLang="zh-CN" sz="2800" dirty="0">
              <a:solidFill>
                <a:schemeClr val="bg1"/>
              </a:solidFill>
              <a:latin typeface="PMingLiU" panose="02020500000000000000" pitchFamily="18" charset="-120"/>
              <a:ea typeface="PMingLiU" panose="02020500000000000000" pitchFamily="18" charset="-120"/>
              <a:cs typeface="Verdana" charset="0"/>
            </a:endParaRPr>
          </a:p>
        </p:txBody>
      </p:sp>
      <p:pic>
        <p:nvPicPr>
          <p:cNvPr id="10" name="Picture 9" descr="Image result for third hand smoke"/>
          <p:cNvPicPr>
            <a:picLocks noChangeAspect="1" noChangeArrowheads="1"/>
          </p:cNvPicPr>
          <p:nvPr/>
        </p:nvPicPr>
        <p:blipFill rotWithShape="1">
          <a:blip r:embed="rId2">
            <a:extLst>
              <a:ext uri="{28A0092B-C50C-407E-A947-70E740481C1C}">
                <a14:useLocalDpi xmlns:a14="http://schemas.microsoft.com/office/drawing/2010/main" val="0"/>
              </a:ext>
            </a:extLst>
          </a:blip>
          <a:srcRect b="29556"/>
          <a:stretch/>
        </p:blipFill>
        <p:spPr bwMode="auto">
          <a:xfrm>
            <a:off x="8971672" y="225779"/>
            <a:ext cx="2980640" cy="2894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6EBC47-8AA5-41E3-B7AB-9A54F186B741}"/>
              </a:ext>
            </a:extLst>
          </p:cNvPr>
          <p:cNvPicPr>
            <a:picLocks noChangeAspect="1"/>
          </p:cNvPicPr>
          <p:nvPr/>
        </p:nvPicPr>
        <p:blipFill>
          <a:blip r:embed="rId3"/>
          <a:stretch>
            <a:fillRect/>
          </a:stretch>
        </p:blipFill>
        <p:spPr>
          <a:xfrm>
            <a:off x="10861964" y="6038198"/>
            <a:ext cx="828819" cy="625249"/>
          </a:xfrm>
          <a:prstGeom prst="rect">
            <a:avLst/>
          </a:prstGeom>
        </p:spPr>
      </p:pic>
    </p:spTree>
    <p:extLst>
      <p:ext uri="{BB962C8B-B14F-4D97-AF65-F5344CB8AC3E}">
        <p14:creationId xmlns:p14="http://schemas.microsoft.com/office/powerpoint/2010/main" val="34858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moking is bad"/>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075512">
            <a:off x="5929802" y="713199"/>
            <a:ext cx="3291759" cy="2183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519289"/>
            <a:ext cx="6242754" cy="4156527"/>
          </a:xfrm>
          <a:ln>
            <a:noFill/>
          </a:ln>
        </p:spPr>
        <p:txBody>
          <a:bodyPr>
            <a:noAutofit/>
          </a:bodyPr>
          <a:lstStyle/>
          <a:p>
            <a:pPr algn="ctr">
              <a:lnSpc>
                <a:spcPct val="100000"/>
              </a:lnSpc>
            </a:pPr>
            <a:r>
              <a:rPr lang="en-US"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Why is </a:t>
            </a:r>
            <a:r>
              <a:rPr lang="en-US" sz="80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smokin</a:t>
            </a:r>
            <a:r>
              <a:rPr lang="en-US" sz="72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g</a:t>
            </a:r>
            <a:r>
              <a:rPr lang="en-US" sz="5400" b="1" dirty="0">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104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bad</a:t>
            </a:r>
            <a:r>
              <a:rPr lang="en-US" sz="54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 </a:t>
            </a:r>
            <a:r>
              <a:rPr lang="en-US"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for</a:t>
            </a:r>
            <a:r>
              <a:rPr lang="en-US" sz="5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you?</a:t>
            </a:r>
          </a:p>
        </p:txBody>
      </p:sp>
      <p:sp>
        <p:nvSpPr>
          <p:cNvPr id="6" name="Title 1"/>
          <p:cNvSpPr txBox="1">
            <a:spLocks/>
          </p:cNvSpPr>
          <p:nvPr/>
        </p:nvSpPr>
        <p:spPr>
          <a:xfrm>
            <a:off x="5858132" y="2566865"/>
            <a:ext cx="6433456" cy="347133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zh-TW" altLang="en-US" sz="5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為什麼</a:t>
            </a:r>
            <a:r>
              <a:rPr lang="zh-TW" altLang="en-US" sz="8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吸煙</a:t>
            </a:r>
            <a:endParaRPr lang="en-US" altLang="zh-TW" sz="8800" b="1" dirty="0">
              <a:solidFill>
                <a:srgbClr val="C00000"/>
              </a:solidFill>
              <a:effectLst>
                <a:outerShdw blurRad="38100" dist="38100" dir="2700000" algn="tl">
                  <a:srgbClr val="000000">
                    <a:alpha val="43137"/>
                  </a:srgbClr>
                </a:outerShdw>
              </a:effectLst>
              <a:latin typeface="Verdana" charset="0"/>
              <a:ea typeface="Verdana" charset="0"/>
              <a:cs typeface="Verdana" charset="0"/>
            </a:endParaRPr>
          </a:p>
          <a:p>
            <a:pPr algn="ctr"/>
            <a:r>
              <a:rPr lang="zh-TW" altLang="en-US" sz="5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有</a:t>
            </a:r>
            <a:r>
              <a:rPr lang="zh-TW" altLang="en-US" sz="115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害健康</a:t>
            </a:r>
            <a:r>
              <a:rPr lang="zh-TW" altLang="en-US" sz="6000" b="1" dirty="0">
                <a:solidFill>
                  <a:schemeClr val="bg1"/>
                </a:solidFill>
                <a:effectLst>
                  <a:outerShdw blurRad="38100" dist="38100" dir="2700000" algn="tl">
                    <a:srgbClr val="000000">
                      <a:alpha val="43137"/>
                    </a:srgbClr>
                  </a:outerShdw>
                </a:effectLst>
                <a:latin typeface="Verdana" charset="0"/>
                <a:ea typeface="Verdana" charset="0"/>
                <a:cs typeface="Verdana" charset="0"/>
              </a:rPr>
              <a:t>？</a:t>
            </a:r>
            <a:endParaRPr lang="en-US" sz="6000" b="1"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p:txBody>
      </p:sp>
      <p:pic>
        <p:nvPicPr>
          <p:cNvPr id="7" name="Picture 6">
            <a:extLst>
              <a:ext uri="{FF2B5EF4-FFF2-40B4-BE49-F238E27FC236}">
                <a16:creationId xmlns:a16="http://schemas.microsoft.com/office/drawing/2014/main" id="{ABAA50A7-8DE0-4761-9A8B-0EC2F816569A}"/>
              </a:ext>
            </a:extLst>
          </p:cNvPr>
          <p:cNvPicPr>
            <a:picLocks noChangeAspect="1"/>
          </p:cNvPicPr>
          <p:nvPr/>
        </p:nvPicPr>
        <p:blipFill>
          <a:blip r:embed="rId4"/>
          <a:stretch>
            <a:fillRect/>
          </a:stretch>
        </p:blipFill>
        <p:spPr>
          <a:xfrm>
            <a:off x="11363181" y="1303236"/>
            <a:ext cx="828819" cy="625249"/>
          </a:xfrm>
          <a:prstGeom prst="rect">
            <a:avLst/>
          </a:prstGeom>
        </p:spPr>
      </p:pic>
    </p:spTree>
    <p:extLst>
      <p:ext uri="{BB962C8B-B14F-4D97-AF65-F5344CB8AC3E}">
        <p14:creationId xmlns:p14="http://schemas.microsoft.com/office/powerpoint/2010/main" val="195334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0433" y="954534"/>
            <a:ext cx="4619879" cy="5083664"/>
          </a:xfrm>
          <a:solidFill>
            <a:schemeClr val="tx1"/>
          </a:solidFill>
          <a:ln w="63500">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lnSpc>
                <a:spcPct val="100000"/>
              </a:lnSpc>
            </a:pPr>
            <a: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Over 7,000 toxic CHEMICALS -</a:t>
            </a:r>
            <a:b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en-US" sz="3600" u="sng" dirty="0">
                <a:solidFill>
                  <a:schemeClr val="bg1"/>
                </a:solidFill>
                <a:latin typeface="Verdana" charset="0"/>
                <a:ea typeface="Verdana" charset="0"/>
                <a:cs typeface="Verdana" charset="0"/>
              </a:rPr>
              <a:t>70</a:t>
            </a:r>
            <a:r>
              <a:rPr lang="en-US" sz="3600" dirty="0">
                <a:solidFill>
                  <a:schemeClr val="bg1"/>
                </a:solidFill>
                <a:latin typeface="Verdana" charset="0"/>
                <a:ea typeface="Verdana" charset="0"/>
                <a:cs typeface="Verdana" charset="0"/>
              </a:rPr>
              <a:t> are known to cause </a:t>
            </a:r>
            <a:r>
              <a:rPr lang="en-US" sz="3600" u="sng" dirty="0">
                <a:solidFill>
                  <a:schemeClr val="bg1"/>
                </a:solidFill>
                <a:latin typeface="Verdana" charset="0"/>
                <a:ea typeface="Verdana" charset="0"/>
                <a:cs typeface="Verdana" charset="0"/>
              </a:rPr>
              <a:t>cancer</a:t>
            </a:r>
            <a:r>
              <a:rPr lang="en-US" sz="3600" dirty="0">
                <a:solidFill>
                  <a:schemeClr val="bg1"/>
                </a:solidFill>
                <a:latin typeface="Verdana" charset="0"/>
                <a:ea typeface="Verdana" charset="0"/>
                <a:cs typeface="Verdana" charset="0"/>
              </a:rPr>
              <a:t>!!!</a:t>
            </a:r>
            <a:b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br>
              <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在</a:t>
            </a:r>
            <a:r>
              <a:rPr lang="zh-TW"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超過 </a:t>
            </a:r>
            <a:r>
              <a:rPr lang="en-US" altLang="zh-TW"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7,000 </a:t>
            </a:r>
            <a:r>
              <a:rPr lang="zh-TW"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種的毒性化合物</a:t>
            </a:r>
            <a:r>
              <a:rPr lang="zh-CN" alt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內有</a:t>
            </a:r>
            <a:r>
              <a:rPr lang="en-US" altLang="zh-TW"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br>
              <a:rPr lang="en-US" altLang="zh-TW"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en-US" altLang="zh-TW" sz="3600" u="sng" dirty="0">
                <a:solidFill>
                  <a:schemeClr val="bg1"/>
                </a:solidFill>
                <a:effectLst>
                  <a:outerShdw blurRad="38100" dist="38100" dir="2700000" algn="tl">
                    <a:srgbClr val="000000">
                      <a:alpha val="43137"/>
                    </a:srgbClr>
                  </a:outerShdw>
                </a:effectLst>
                <a:latin typeface="Verdana" charset="0"/>
                <a:ea typeface="Verdana" charset="0"/>
                <a:cs typeface="Verdana" charset="0"/>
              </a:rPr>
              <a:t>70</a:t>
            </a:r>
            <a:r>
              <a:rPr lang="en-US" altLang="zh-TW"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zh-CN" alt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能導致</a:t>
            </a:r>
            <a:r>
              <a:rPr lang="zh-CN" altLang="en-US" sz="3600" u="sng"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癌症</a:t>
            </a:r>
            <a:r>
              <a:rPr lang="en-US" altLang="zh-TW"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br>
              <a:rPr lang="en-US" altLang="zh-TW" sz="3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endParaRPr lang="en-US" sz="3600" b="1"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p:txBody>
      </p:sp>
      <p:pic>
        <p:nvPicPr>
          <p:cNvPr id="5" name="Picture 4" descr="Chemicals In Cigarettes « QuitTra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312" y="954534"/>
            <a:ext cx="5905500" cy="50836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D3B450-4270-4628-ABAA-DC3E0AD48D68}"/>
              </a:ext>
            </a:extLst>
          </p:cNvPr>
          <p:cNvPicPr>
            <a:picLocks noChangeAspect="1"/>
          </p:cNvPicPr>
          <p:nvPr/>
        </p:nvPicPr>
        <p:blipFill>
          <a:blip r:embed="rId4"/>
          <a:stretch>
            <a:fillRect/>
          </a:stretch>
        </p:blipFill>
        <p:spPr>
          <a:xfrm>
            <a:off x="11363181" y="1253134"/>
            <a:ext cx="828819" cy="625249"/>
          </a:xfrm>
          <a:prstGeom prst="rect">
            <a:avLst/>
          </a:prstGeom>
        </p:spPr>
      </p:pic>
    </p:spTree>
    <p:extLst>
      <p:ext uri="{BB962C8B-B14F-4D97-AF65-F5344CB8AC3E}">
        <p14:creationId xmlns:p14="http://schemas.microsoft.com/office/powerpoint/2010/main" val="127611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6190" y="357556"/>
            <a:ext cx="11248994" cy="1151965"/>
          </a:xfrm>
        </p:spPr>
        <p:txBody>
          <a:bodyPr>
            <a:normAutofit/>
          </a:bodyPr>
          <a:lstStyle/>
          <a:p>
            <a:pPr algn="ctr"/>
            <a:r>
              <a:rPr lang="en-US" sz="5400" b="1" u="sng" dirty="0">
                <a:solidFill>
                  <a:schemeClr val="bg1"/>
                </a:solidFill>
                <a:latin typeface="Verdana" charset="0"/>
                <a:ea typeface="Verdana" charset="0"/>
                <a:cs typeface="Verdana" charset="0"/>
              </a:rPr>
              <a:t>Nicotine </a:t>
            </a:r>
            <a:r>
              <a:rPr lang="zh-CN" altLang="en-US" sz="5400" b="1" u="sng" dirty="0">
                <a:solidFill>
                  <a:schemeClr val="bg1"/>
                </a:solidFill>
                <a:latin typeface="PMingLiU" panose="02020500000000000000" pitchFamily="18" charset="-120"/>
                <a:ea typeface="PMingLiU" panose="02020500000000000000" pitchFamily="18" charset="-120"/>
                <a:cs typeface="Verdana" charset="0"/>
              </a:rPr>
              <a:t>尼古丁</a:t>
            </a:r>
            <a:endParaRPr lang="en-US" sz="5400" dirty="0">
              <a:solidFill>
                <a:schemeClr val="bg1"/>
              </a:solidFill>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0" y="2104845"/>
            <a:ext cx="12191999" cy="4554748"/>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sz="2800" b="1" cap="none" dirty="0">
                <a:solidFill>
                  <a:schemeClr val="bg1"/>
                </a:solidFill>
                <a:latin typeface="Verdana" charset="0"/>
                <a:ea typeface="Verdana" charset="0"/>
                <a:cs typeface="Verdana" charset="0"/>
              </a:rPr>
              <a:t>Highly addictive</a:t>
            </a:r>
          </a:p>
          <a:p>
            <a:pPr marL="0" indent="0" algn="ctr">
              <a:lnSpc>
                <a:spcPct val="100000"/>
              </a:lnSpc>
              <a:buFont typeface="Arial" panose="020B0604020202020204" pitchFamily="34" charset="0"/>
              <a:buNone/>
            </a:pPr>
            <a:r>
              <a:rPr lang="zh-CN" altLang="en-US" sz="2800" cap="none" dirty="0">
                <a:solidFill>
                  <a:schemeClr val="bg1"/>
                </a:solidFill>
                <a:latin typeface="PMingLiU" panose="02020500000000000000" pitchFamily="18" charset="-120"/>
                <a:ea typeface="PMingLiU" panose="02020500000000000000" pitchFamily="18" charset="-120"/>
                <a:cs typeface="Verdana" charset="0"/>
              </a:rPr>
              <a:t>高度上瘾</a:t>
            </a:r>
            <a:endParaRPr lang="en-US" altLang="zh-CN" sz="2800" cap="none" dirty="0">
              <a:solidFill>
                <a:schemeClr val="bg1"/>
              </a:solidFill>
              <a:latin typeface="PMingLiU" panose="02020500000000000000" pitchFamily="18" charset="-120"/>
              <a:ea typeface="PMingLiU" panose="02020500000000000000" pitchFamily="18" charset="-120"/>
              <a:cs typeface="Verdana" charset="0"/>
            </a:endParaRPr>
          </a:p>
          <a:p>
            <a:pPr marL="0" indent="0" algn="ctr">
              <a:lnSpc>
                <a:spcPct val="100000"/>
              </a:lnSpc>
              <a:buFont typeface="Arial" panose="020B0604020202020204" pitchFamily="34" charset="0"/>
              <a:buNone/>
            </a:pPr>
            <a:endParaRPr lang="en-US" altLang="zh-CN" sz="2800" b="1" cap="none" dirty="0">
              <a:solidFill>
                <a:schemeClr val="bg1"/>
              </a:solidFill>
              <a:latin typeface="Verdana" charset="0"/>
              <a:ea typeface="Verdana" charset="0"/>
              <a:cs typeface="Verdana" charset="0"/>
            </a:endParaRPr>
          </a:p>
          <a:p>
            <a:pPr marL="0" indent="0" algn="ctr">
              <a:lnSpc>
                <a:spcPct val="100000"/>
              </a:lnSpc>
              <a:buFont typeface="Arial" panose="020B0604020202020204" pitchFamily="34" charset="0"/>
              <a:buNone/>
            </a:pPr>
            <a:r>
              <a:rPr lang="en-US" altLang="zh-CN" sz="2800" b="1" cap="none" dirty="0">
                <a:solidFill>
                  <a:schemeClr val="bg1"/>
                </a:solidFill>
                <a:latin typeface="Verdana" charset="0"/>
                <a:ea typeface="Verdana" charset="0"/>
                <a:cs typeface="Verdana" charset="0"/>
              </a:rPr>
              <a:t>Acts on brain within 15 seconds </a:t>
            </a:r>
          </a:p>
          <a:p>
            <a:pPr marL="0" indent="0" algn="ctr">
              <a:lnSpc>
                <a:spcPct val="100000"/>
              </a:lnSpc>
              <a:buFont typeface="Arial" panose="020B0604020202020204" pitchFamily="34" charset="0"/>
              <a:buNone/>
            </a:pPr>
            <a:r>
              <a:rPr lang="zh-TW" altLang="en-US" sz="2800" cap="none" dirty="0">
                <a:solidFill>
                  <a:schemeClr val="bg1"/>
                </a:solidFill>
                <a:latin typeface="PMingLiU" panose="02020500000000000000" pitchFamily="18" charset="-120"/>
                <a:ea typeface="PMingLiU" panose="02020500000000000000" pitchFamily="18" charset="-120"/>
                <a:cs typeface="Verdana" charset="0"/>
              </a:rPr>
              <a:t>在</a:t>
            </a:r>
            <a:r>
              <a:rPr lang="zh-TW" altLang="en-US" sz="2800" cap="none" dirty="0">
                <a:solidFill>
                  <a:schemeClr val="bg1"/>
                </a:solidFill>
                <a:latin typeface="Verdana" charset="0"/>
                <a:ea typeface="Verdana" charset="0"/>
                <a:cs typeface="Verdana" charset="0"/>
              </a:rPr>
              <a:t> </a:t>
            </a:r>
            <a:r>
              <a:rPr lang="en-US" altLang="zh-TW" sz="2800" cap="none" dirty="0">
                <a:solidFill>
                  <a:schemeClr val="bg1"/>
                </a:solidFill>
                <a:latin typeface="Verdana" charset="0"/>
                <a:ea typeface="Verdana" charset="0"/>
                <a:cs typeface="Verdana" charset="0"/>
              </a:rPr>
              <a:t>15 </a:t>
            </a:r>
            <a:r>
              <a:rPr lang="zh-TW" altLang="en-US" sz="2800" cap="none" dirty="0">
                <a:solidFill>
                  <a:schemeClr val="bg1"/>
                </a:solidFill>
                <a:latin typeface="PMingLiU" panose="02020500000000000000" pitchFamily="18" charset="-120"/>
                <a:ea typeface="PMingLiU" panose="02020500000000000000" pitchFamily="18" charset="-120"/>
                <a:cs typeface="Verdana" charset="0"/>
              </a:rPr>
              <a:t>秒內就能影響大腦</a:t>
            </a:r>
            <a:endParaRPr lang="en-US" altLang="zh-TW" sz="2800" cap="none" dirty="0">
              <a:solidFill>
                <a:schemeClr val="bg1"/>
              </a:solidFill>
              <a:latin typeface="PMingLiU" panose="02020500000000000000" pitchFamily="18" charset="-120"/>
              <a:ea typeface="PMingLiU" panose="02020500000000000000" pitchFamily="18" charset="-120"/>
              <a:cs typeface="Verdana" charset="0"/>
            </a:endParaRPr>
          </a:p>
          <a:p>
            <a:pPr marL="0" indent="0" algn="ctr">
              <a:lnSpc>
                <a:spcPct val="100000"/>
              </a:lnSpc>
              <a:buFont typeface="Arial" panose="020B0604020202020204" pitchFamily="34" charset="0"/>
              <a:buNone/>
            </a:pPr>
            <a:r>
              <a:rPr lang="zh-TW" altLang="en-US" sz="2800" b="1" cap="none" dirty="0">
                <a:solidFill>
                  <a:schemeClr val="bg1"/>
                </a:solidFill>
                <a:latin typeface="Verdana" charset="0"/>
                <a:ea typeface="Verdana" charset="0"/>
                <a:cs typeface="Verdana" charset="0"/>
              </a:rPr>
              <a:t> </a:t>
            </a:r>
            <a:endParaRPr lang="en-US" altLang="zh-TW" sz="2800" b="1" cap="none" dirty="0">
              <a:solidFill>
                <a:schemeClr val="bg1"/>
              </a:solidFill>
              <a:latin typeface="Verdana" charset="0"/>
              <a:ea typeface="Verdana" charset="0"/>
              <a:cs typeface="Verdana" charset="0"/>
            </a:endParaRPr>
          </a:p>
          <a:p>
            <a:pPr marL="0" indent="0" algn="ctr">
              <a:lnSpc>
                <a:spcPct val="100000"/>
              </a:lnSpc>
              <a:buFont typeface="Arial" panose="020B0604020202020204" pitchFamily="34" charset="0"/>
              <a:buNone/>
            </a:pPr>
            <a:endParaRPr lang="en-US" altLang="zh-CN" sz="2800" b="1" cap="none" dirty="0">
              <a:latin typeface="Verdana" charset="0"/>
              <a:ea typeface="Verdana" charset="0"/>
              <a:cs typeface="Verdana" charset="0"/>
            </a:endParaRPr>
          </a:p>
          <a:p>
            <a:pPr marL="0" indent="0" algn="ctr">
              <a:lnSpc>
                <a:spcPct val="100000"/>
              </a:lnSpc>
              <a:buFont typeface="Arial" panose="020B0604020202020204" pitchFamily="34" charset="0"/>
              <a:buNone/>
            </a:pPr>
            <a:r>
              <a:rPr lang="en-US" altLang="zh-CN" sz="2800" b="1" cap="none" dirty="0">
                <a:latin typeface="Verdana" charset="0"/>
                <a:ea typeface="Verdana" charset="0"/>
                <a:cs typeface="Verdana" charset="0"/>
              </a:rPr>
              <a:t>Affects mood and behavior</a:t>
            </a:r>
          </a:p>
          <a:p>
            <a:pPr marL="0" indent="0" algn="ctr">
              <a:lnSpc>
                <a:spcPct val="100000"/>
              </a:lnSpc>
              <a:buFont typeface="Arial" panose="020B0604020202020204" pitchFamily="34" charset="0"/>
              <a:buNone/>
            </a:pPr>
            <a:r>
              <a:rPr lang="zh-TW" altLang="en-US" sz="2800" cap="none" dirty="0">
                <a:latin typeface="PMingLiU" panose="02020500000000000000" pitchFamily="18" charset="-120"/>
                <a:ea typeface="PMingLiU" panose="02020500000000000000" pitchFamily="18" charset="-120"/>
                <a:cs typeface="Verdana" charset="0"/>
              </a:rPr>
              <a:t>影響情緒和行為</a:t>
            </a:r>
            <a:endParaRPr lang="en-US" altLang="zh-CN" sz="2800" cap="none" dirty="0">
              <a:latin typeface="PMingLiU" panose="02020500000000000000" pitchFamily="18" charset="-120"/>
              <a:ea typeface="PMingLiU" panose="02020500000000000000" pitchFamily="18" charset="-120"/>
              <a:cs typeface="Verdana" charset="0"/>
            </a:endParaRPr>
          </a:p>
        </p:txBody>
      </p:sp>
      <p:pic>
        <p:nvPicPr>
          <p:cNvPr id="6" name="Picture 2" descr="Image result for nico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1" y="1509521"/>
            <a:ext cx="2646085" cy="1755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Down Arrow 6"/>
          <p:cNvSpPr/>
          <p:nvPr/>
        </p:nvSpPr>
        <p:spPr>
          <a:xfrm>
            <a:off x="5986178" y="4741727"/>
            <a:ext cx="289015" cy="846336"/>
          </a:xfrm>
          <a:prstGeom prst="down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Verdana" charset="0"/>
              <a:ea typeface="Verdana" charset="0"/>
              <a:cs typeface="Verdana" charset="0"/>
            </a:endParaRPr>
          </a:p>
        </p:txBody>
      </p:sp>
      <p:pic>
        <p:nvPicPr>
          <p:cNvPr id="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66" y="4027657"/>
            <a:ext cx="2813823" cy="1869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94E93C-3B91-4A08-B833-56D7A3B33CE6}"/>
              </a:ext>
            </a:extLst>
          </p:cNvPr>
          <p:cNvPicPr>
            <a:picLocks noChangeAspect="1"/>
          </p:cNvPicPr>
          <p:nvPr/>
        </p:nvPicPr>
        <p:blipFill>
          <a:blip r:embed="rId4"/>
          <a:stretch>
            <a:fillRect/>
          </a:stretch>
        </p:blipFill>
        <p:spPr>
          <a:xfrm>
            <a:off x="11363181" y="1359666"/>
            <a:ext cx="828819" cy="625249"/>
          </a:xfrm>
          <a:prstGeom prst="rect">
            <a:avLst/>
          </a:prstGeom>
        </p:spPr>
      </p:pic>
    </p:spTree>
    <p:extLst>
      <p:ext uri="{BB962C8B-B14F-4D97-AF65-F5344CB8AC3E}">
        <p14:creationId xmlns:p14="http://schemas.microsoft.com/office/powerpoint/2010/main" val="1902031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587260"/>
          </a:xfrm>
        </p:spPr>
        <p:txBody>
          <a:bodyPr>
            <a:normAutofit/>
          </a:bodyPr>
          <a:lstStyle/>
          <a:p>
            <a:pPr algn="ctr"/>
            <a:r>
              <a:rPr lang="en-US" altLang="zh-CN" sz="5400" b="1" u="sng" dirty="0">
                <a:solidFill>
                  <a:schemeClr val="bg1"/>
                </a:solidFill>
                <a:latin typeface="Verdana" charset="0"/>
                <a:ea typeface="Verdana" charset="0"/>
                <a:cs typeface="Verdana" charset="0"/>
              </a:rPr>
              <a:t>Carbon Monoxide </a:t>
            </a:r>
            <a:r>
              <a:rPr lang="zh-CN" altLang="en-US" sz="5400" b="1" u="sng" dirty="0">
                <a:solidFill>
                  <a:schemeClr val="bg1"/>
                </a:solidFill>
                <a:latin typeface="PMingLiU" panose="02020500000000000000" pitchFamily="18" charset="-120"/>
                <a:ea typeface="PMingLiU" panose="02020500000000000000" pitchFamily="18" charset="-120"/>
                <a:cs typeface="Verdana" charset="0"/>
              </a:rPr>
              <a:t>一氧化碳</a:t>
            </a:r>
            <a:endParaRPr lang="en-US" sz="5400" dirty="0">
              <a:solidFill>
                <a:schemeClr val="bg1"/>
              </a:solidFill>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1" y="1587260"/>
            <a:ext cx="8938223" cy="527074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None/>
            </a:pPr>
            <a:r>
              <a:rPr lang="en-US" altLang="zh-CN" sz="2400" b="1" cap="none" dirty="0">
                <a:solidFill>
                  <a:schemeClr val="bg1"/>
                </a:solidFill>
                <a:latin typeface="Verdana" charset="0"/>
                <a:ea typeface="Verdana" charset="0"/>
                <a:cs typeface="Verdana" charset="0"/>
              </a:rPr>
              <a:t>Poisonous gas absorbed into blood</a:t>
            </a:r>
          </a:p>
          <a:p>
            <a:pPr marL="0" indent="0" algn="ctr">
              <a:lnSpc>
                <a:spcPct val="100000"/>
              </a:lnSpc>
              <a:buNone/>
            </a:pPr>
            <a:r>
              <a:rPr lang="zh-TW" altLang="en-US" sz="2400" cap="none" dirty="0">
                <a:solidFill>
                  <a:schemeClr val="bg1"/>
                </a:solidFill>
                <a:latin typeface="PMingLiU" panose="02020500000000000000" pitchFamily="18" charset="-120"/>
                <a:ea typeface="PMingLiU" panose="02020500000000000000" pitchFamily="18" charset="-120"/>
                <a:cs typeface="Verdana" charset="0"/>
              </a:rPr>
              <a:t>毒氣體會溶入血液</a:t>
            </a:r>
          </a:p>
          <a:p>
            <a:pPr marL="0" indent="0" algn="ctr">
              <a:lnSpc>
                <a:spcPct val="100000"/>
              </a:lnSpc>
              <a:buNone/>
            </a:pPr>
            <a:endParaRPr lang="en-US" altLang="zh-CN" sz="2400" b="1" cap="none" dirty="0">
              <a:solidFill>
                <a:schemeClr val="bg1"/>
              </a:solidFill>
              <a:latin typeface="Verdana" charset="0"/>
              <a:ea typeface="Verdana" charset="0"/>
              <a:cs typeface="Verdana" charset="0"/>
            </a:endParaRPr>
          </a:p>
          <a:p>
            <a:pPr marL="0" indent="0" algn="ctr">
              <a:lnSpc>
                <a:spcPct val="100000"/>
              </a:lnSpc>
              <a:buNone/>
            </a:pPr>
            <a:r>
              <a:rPr lang="en-US" altLang="zh-CN" sz="2400" b="1" cap="none" dirty="0">
                <a:solidFill>
                  <a:schemeClr val="bg1"/>
                </a:solidFill>
                <a:latin typeface="Verdana" charset="0"/>
                <a:ea typeface="Verdana" charset="0"/>
                <a:cs typeface="Verdana" charset="0"/>
              </a:rPr>
              <a:t>Reduces muscle and heart functions </a:t>
            </a:r>
          </a:p>
          <a:p>
            <a:pPr marL="0" indent="0" algn="ctr">
              <a:lnSpc>
                <a:spcPct val="100000"/>
              </a:lnSpc>
              <a:buNone/>
            </a:pPr>
            <a:r>
              <a:rPr lang="zh-TW" altLang="en-US" sz="2400" cap="none" dirty="0">
                <a:solidFill>
                  <a:schemeClr val="bg1"/>
                </a:solidFill>
                <a:latin typeface="PMingLiU" panose="02020500000000000000" pitchFamily="18" charset="-120"/>
                <a:ea typeface="PMingLiU" panose="02020500000000000000" pitchFamily="18" charset="-120"/>
                <a:cs typeface="Verdana" charset="0"/>
              </a:rPr>
              <a:t>減少肌肉和心臟功能</a:t>
            </a:r>
            <a:endParaRPr lang="en-US" altLang="zh-TW" sz="2400" cap="none" dirty="0">
              <a:solidFill>
                <a:schemeClr val="bg1"/>
              </a:solidFill>
              <a:latin typeface="PMingLiU" panose="02020500000000000000" pitchFamily="18" charset="-120"/>
              <a:ea typeface="PMingLiU" panose="02020500000000000000" pitchFamily="18" charset="-120"/>
              <a:cs typeface="Verdana" charset="0"/>
            </a:endParaRPr>
          </a:p>
          <a:p>
            <a:pPr marL="0" indent="0" algn="ctr">
              <a:lnSpc>
                <a:spcPct val="100000"/>
              </a:lnSpc>
              <a:buNone/>
            </a:pPr>
            <a:endParaRPr lang="en-US" altLang="zh-CN" sz="2400" b="1" cap="none" dirty="0">
              <a:solidFill>
                <a:schemeClr val="bg1"/>
              </a:solidFill>
              <a:latin typeface="Verdana" charset="0"/>
              <a:ea typeface="Verdana" charset="0"/>
              <a:cs typeface="Verdana" charset="0"/>
            </a:endParaRPr>
          </a:p>
          <a:p>
            <a:pPr marL="0" indent="0" algn="ctr">
              <a:lnSpc>
                <a:spcPct val="100000"/>
              </a:lnSpc>
              <a:buNone/>
            </a:pPr>
            <a:r>
              <a:rPr lang="en-US" altLang="zh-CN" sz="2400" b="1" cap="none" dirty="0">
                <a:solidFill>
                  <a:schemeClr val="bg1"/>
                </a:solidFill>
                <a:latin typeface="Verdana" charset="0"/>
                <a:ea typeface="Verdana" charset="0"/>
                <a:cs typeface="Verdana" charset="0"/>
              </a:rPr>
              <a:t>Causes fatigue, weakness, and dizziness</a:t>
            </a:r>
          </a:p>
          <a:p>
            <a:pPr marL="0" indent="0" algn="ctr">
              <a:lnSpc>
                <a:spcPct val="100000"/>
              </a:lnSpc>
              <a:buNone/>
            </a:pPr>
            <a:r>
              <a:rPr lang="zh-TW" altLang="en-US" sz="2400" cap="none" dirty="0">
                <a:solidFill>
                  <a:schemeClr val="bg1"/>
                </a:solidFill>
                <a:latin typeface="PMingLiU" panose="02020500000000000000" pitchFamily="18" charset="-120"/>
                <a:ea typeface="PMingLiU" panose="02020500000000000000" pitchFamily="18" charset="-120"/>
                <a:cs typeface="Verdana" charset="0"/>
              </a:rPr>
              <a:t>會</a:t>
            </a:r>
            <a:r>
              <a:rPr lang="zh-CN" altLang="en-US" sz="2400" cap="none" dirty="0">
                <a:solidFill>
                  <a:schemeClr val="bg1"/>
                </a:solidFill>
                <a:latin typeface="PMingLiU" panose="02020500000000000000" pitchFamily="18" charset="-120"/>
                <a:ea typeface="PMingLiU" panose="02020500000000000000" pitchFamily="18" charset="-120"/>
                <a:cs typeface="Verdana" charset="0"/>
              </a:rPr>
              <a:t>導致</a:t>
            </a:r>
            <a:r>
              <a:rPr lang="zh-TW" altLang="en-US" sz="2400" cap="none" dirty="0">
                <a:solidFill>
                  <a:schemeClr val="bg1"/>
                </a:solidFill>
                <a:latin typeface="PMingLiU" panose="02020500000000000000" pitchFamily="18" charset="-120"/>
                <a:ea typeface="PMingLiU" panose="02020500000000000000" pitchFamily="18" charset="-120"/>
                <a:cs typeface="Verdana" charset="0"/>
              </a:rPr>
              <a:t>疲勞</a:t>
            </a:r>
            <a:r>
              <a:rPr lang="zh-CN" altLang="en-US" sz="2400" cap="none" dirty="0">
                <a:solidFill>
                  <a:schemeClr val="bg1"/>
                </a:solidFill>
                <a:latin typeface="PMingLiU" panose="02020500000000000000" pitchFamily="18" charset="-120"/>
                <a:ea typeface="PMingLiU" panose="02020500000000000000" pitchFamily="18" charset="-120"/>
                <a:cs typeface="Verdana" charset="0"/>
              </a:rPr>
              <a:t>，</a:t>
            </a:r>
            <a:r>
              <a:rPr lang="zh-TW" altLang="en-US" sz="2400" cap="none" dirty="0">
                <a:solidFill>
                  <a:schemeClr val="bg1"/>
                </a:solidFill>
                <a:latin typeface="PMingLiU" panose="02020500000000000000" pitchFamily="18" charset="-120"/>
                <a:ea typeface="PMingLiU" panose="02020500000000000000" pitchFamily="18" charset="-120"/>
                <a:cs typeface="Verdana" charset="0"/>
              </a:rPr>
              <a:t>虚弱</a:t>
            </a:r>
            <a:r>
              <a:rPr lang="zh-CN" altLang="en-US" sz="2400" cap="none" dirty="0">
                <a:solidFill>
                  <a:schemeClr val="bg1"/>
                </a:solidFill>
                <a:latin typeface="PMingLiU" panose="02020500000000000000" pitchFamily="18" charset="-120"/>
                <a:ea typeface="PMingLiU" panose="02020500000000000000" pitchFamily="18" charset="-120"/>
                <a:cs typeface="Verdana" charset="0"/>
              </a:rPr>
              <a:t>，</a:t>
            </a:r>
            <a:r>
              <a:rPr lang="zh-TW" altLang="en-US" sz="2400" cap="none" dirty="0">
                <a:solidFill>
                  <a:schemeClr val="bg1"/>
                </a:solidFill>
                <a:latin typeface="PMingLiU" panose="02020500000000000000" pitchFamily="18" charset="-120"/>
                <a:ea typeface="PMingLiU" panose="02020500000000000000" pitchFamily="18" charset="-120"/>
                <a:cs typeface="Verdana" charset="0"/>
              </a:rPr>
              <a:t>和暈眩</a:t>
            </a:r>
            <a:endParaRPr lang="en-US" altLang="zh-CN" sz="2400" cap="none" dirty="0">
              <a:solidFill>
                <a:schemeClr val="bg1"/>
              </a:solidFill>
              <a:latin typeface="PMingLiU" panose="02020500000000000000" pitchFamily="18" charset="-120"/>
              <a:ea typeface="PMingLiU" panose="02020500000000000000" pitchFamily="18" charset="-120"/>
              <a:cs typeface="Verdana" charset="0"/>
            </a:endParaRPr>
          </a:p>
        </p:txBody>
      </p:sp>
      <p:pic>
        <p:nvPicPr>
          <p:cNvPr id="6"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8224" y="2709771"/>
            <a:ext cx="3037206" cy="2277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809DB1-8AF6-4424-9187-2DE7A4D0AADB}"/>
              </a:ext>
            </a:extLst>
          </p:cNvPr>
          <p:cNvPicPr>
            <a:picLocks noChangeAspect="1"/>
          </p:cNvPicPr>
          <p:nvPr/>
        </p:nvPicPr>
        <p:blipFill>
          <a:blip r:embed="rId3"/>
          <a:stretch>
            <a:fillRect/>
          </a:stretch>
        </p:blipFill>
        <p:spPr>
          <a:xfrm>
            <a:off x="11363181" y="1274635"/>
            <a:ext cx="828819" cy="625249"/>
          </a:xfrm>
          <a:prstGeom prst="rect">
            <a:avLst/>
          </a:prstGeom>
        </p:spPr>
      </p:pic>
    </p:spTree>
    <p:extLst>
      <p:ext uri="{BB962C8B-B14F-4D97-AF65-F5344CB8AC3E}">
        <p14:creationId xmlns:p14="http://schemas.microsoft.com/office/powerpoint/2010/main" val="1331791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1999" cy="1552755"/>
          </a:xfrm>
        </p:spPr>
        <p:txBody>
          <a:bodyPr/>
          <a:lstStyle/>
          <a:p>
            <a:pPr marL="0" indent="0" algn="ctr">
              <a:lnSpc>
                <a:spcPct val="100000"/>
              </a:lnSpc>
            </a:pPr>
            <a:r>
              <a:rPr lang="en-US" sz="6600" b="1" u="sng" dirty="0">
                <a:solidFill>
                  <a:schemeClr val="bg1"/>
                </a:solidFill>
                <a:effectLst>
                  <a:outerShdw blurRad="38100" dist="38100" dir="2700000" algn="tl">
                    <a:srgbClr val="000000">
                      <a:alpha val="43137"/>
                    </a:srgbClr>
                  </a:outerShdw>
                </a:effectLst>
                <a:latin typeface="Verdana" charset="0"/>
                <a:ea typeface="Verdana" charset="0"/>
                <a:cs typeface="Verdana" charset="0"/>
              </a:rPr>
              <a:t>Tar </a:t>
            </a:r>
            <a:r>
              <a:rPr lang="zh-CN" altLang="en-US" sz="6600" b="1" u="sng"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煙焦油</a:t>
            </a:r>
            <a:endParaRPr lang="en-US" altLang="zh-CN" sz="6600" b="1" u="sng"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1" y="983411"/>
            <a:ext cx="11865552" cy="587459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None/>
            </a:pPr>
            <a:r>
              <a:rPr lang="en-US" altLang="zh-CN" sz="3200" b="1" cap="none" dirty="0">
                <a:solidFill>
                  <a:schemeClr val="bg1"/>
                </a:solidFill>
                <a:latin typeface="Verdana" charset="0"/>
                <a:ea typeface="Verdana" charset="0"/>
                <a:cs typeface="Verdana" charset="0"/>
              </a:rPr>
              <a:t>Has chemicals that can cause cancer </a:t>
            </a:r>
          </a:p>
          <a:p>
            <a:pPr marL="0" indent="0" algn="ctr">
              <a:lnSpc>
                <a:spcPct val="100000"/>
              </a:lnSpc>
              <a:buNone/>
            </a:pPr>
            <a:r>
              <a:rPr lang="zh-TW" altLang="en-US" sz="3200" cap="none" dirty="0">
                <a:solidFill>
                  <a:schemeClr val="bg1"/>
                </a:solidFill>
                <a:latin typeface="PMingLiU" panose="02020500000000000000" pitchFamily="18" charset="-120"/>
                <a:ea typeface="PMingLiU" panose="02020500000000000000" pitchFamily="18" charset="-120"/>
                <a:cs typeface="Verdana" charset="0"/>
              </a:rPr>
              <a:t>有化合物能導致癌症</a:t>
            </a:r>
          </a:p>
          <a:p>
            <a:pPr marL="0" indent="0" algn="ctr">
              <a:lnSpc>
                <a:spcPct val="100000"/>
              </a:lnSpc>
              <a:buNone/>
            </a:pPr>
            <a:endParaRPr lang="en-US" altLang="zh-CN" sz="3200" b="1" cap="none" dirty="0">
              <a:solidFill>
                <a:schemeClr val="bg1"/>
              </a:solidFill>
              <a:latin typeface="Verdana" charset="0"/>
              <a:ea typeface="Verdana" charset="0"/>
              <a:cs typeface="Verdana" charset="0"/>
            </a:endParaRPr>
          </a:p>
          <a:p>
            <a:pPr marL="0" indent="0" algn="ctr">
              <a:lnSpc>
                <a:spcPct val="100000"/>
              </a:lnSpc>
              <a:buNone/>
            </a:pPr>
            <a:r>
              <a:rPr lang="en-US" altLang="zh-CN" sz="3200" b="1" cap="none" dirty="0">
                <a:solidFill>
                  <a:schemeClr val="bg1"/>
                </a:solidFill>
                <a:latin typeface="Verdana" charset="0"/>
                <a:ea typeface="Verdana" charset="0"/>
                <a:cs typeface="Verdana" charset="0"/>
              </a:rPr>
              <a:t>70% remains in lungs</a:t>
            </a:r>
          </a:p>
          <a:p>
            <a:pPr marL="0" indent="0" algn="ctr">
              <a:lnSpc>
                <a:spcPct val="100000"/>
              </a:lnSpc>
              <a:buNone/>
            </a:pPr>
            <a:r>
              <a:rPr lang="en-US" altLang="zh-TW" sz="3200" b="1" cap="none" dirty="0">
                <a:solidFill>
                  <a:schemeClr val="bg1"/>
                </a:solidFill>
                <a:latin typeface="Verdana" charset="0"/>
                <a:ea typeface="Verdana" charset="0"/>
                <a:cs typeface="Verdana" charset="0"/>
              </a:rPr>
              <a:t>70</a:t>
            </a:r>
            <a:r>
              <a:rPr lang="zh-TW" altLang="en-US" sz="3200" b="1" cap="none" dirty="0">
                <a:solidFill>
                  <a:schemeClr val="bg1"/>
                </a:solidFill>
                <a:latin typeface="Verdana" charset="0"/>
                <a:ea typeface="Verdana" charset="0"/>
                <a:cs typeface="Verdana" charset="0"/>
              </a:rPr>
              <a:t>％</a:t>
            </a:r>
            <a:r>
              <a:rPr lang="zh-CN" altLang="en-US" sz="3200" b="1" cap="none" dirty="0">
                <a:solidFill>
                  <a:schemeClr val="bg1"/>
                </a:solidFill>
                <a:latin typeface="Verdana" charset="0"/>
                <a:ea typeface="Verdana" charset="0"/>
                <a:cs typeface="Verdana" charset="0"/>
              </a:rPr>
              <a:t> </a:t>
            </a:r>
            <a:r>
              <a:rPr lang="zh-TW" altLang="en-US" sz="3200" cap="none" dirty="0">
                <a:solidFill>
                  <a:schemeClr val="bg1"/>
                </a:solidFill>
                <a:latin typeface="PMingLiU" panose="02020500000000000000" pitchFamily="18" charset="-120"/>
                <a:ea typeface="PMingLiU" panose="02020500000000000000" pitchFamily="18" charset="-120"/>
                <a:cs typeface="Verdana" charset="0"/>
              </a:rPr>
              <a:t>被困在肺部</a:t>
            </a:r>
            <a:endParaRPr lang="en-US" altLang="zh-TW" sz="3200" cap="none" dirty="0">
              <a:solidFill>
                <a:schemeClr val="bg1"/>
              </a:solidFill>
              <a:latin typeface="PMingLiU" panose="02020500000000000000" pitchFamily="18" charset="-120"/>
              <a:ea typeface="PMingLiU" panose="02020500000000000000" pitchFamily="18" charset="-120"/>
              <a:cs typeface="Verdana" charset="0"/>
            </a:endParaRPr>
          </a:p>
        </p:txBody>
      </p:sp>
      <p:pic>
        <p:nvPicPr>
          <p:cNvPr id="6" name="Picture 9" descr="Image result for tar in lungs"/>
          <p:cNvPicPr>
            <a:picLocks noChangeAspect="1" noChangeArrowheads="1"/>
          </p:cNvPicPr>
          <p:nvPr/>
        </p:nvPicPr>
        <p:blipFill rotWithShape="1">
          <a:blip r:embed="rId2">
            <a:extLst>
              <a:ext uri="{28A0092B-C50C-407E-A947-70E740481C1C}">
                <a14:useLocalDpi xmlns:a14="http://schemas.microsoft.com/office/drawing/2010/main" val="0"/>
              </a:ext>
            </a:extLst>
          </a:blip>
          <a:srcRect l="21669" t="22802" r="20801"/>
          <a:stretch/>
        </p:blipFill>
        <p:spPr bwMode="auto">
          <a:xfrm>
            <a:off x="8623266" y="3677756"/>
            <a:ext cx="2686234" cy="2307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ar in cigaret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681">
            <a:off x="413095" y="3973367"/>
            <a:ext cx="3091839" cy="2321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Down Arrow 7"/>
          <p:cNvSpPr/>
          <p:nvPr/>
        </p:nvSpPr>
        <p:spPr>
          <a:xfrm rot="1815094">
            <a:off x="11221265" y="2782206"/>
            <a:ext cx="607449" cy="1130313"/>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charset="0"/>
              <a:ea typeface="Verdana" charset="0"/>
              <a:cs typeface="Verdana" charset="0"/>
            </a:endParaRPr>
          </a:p>
        </p:txBody>
      </p:sp>
      <p:pic>
        <p:nvPicPr>
          <p:cNvPr id="10" name="Picture 9">
            <a:extLst>
              <a:ext uri="{FF2B5EF4-FFF2-40B4-BE49-F238E27FC236}">
                <a16:creationId xmlns:a16="http://schemas.microsoft.com/office/drawing/2014/main" id="{6E759113-D1E9-48AC-969D-86D39AD79118}"/>
              </a:ext>
            </a:extLst>
          </p:cNvPr>
          <p:cNvPicPr>
            <a:picLocks noChangeAspect="1"/>
          </p:cNvPicPr>
          <p:nvPr/>
        </p:nvPicPr>
        <p:blipFill>
          <a:blip r:embed="rId4"/>
          <a:stretch>
            <a:fillRect/>
          </a:stretch>
        </p:blipFill>
        <p:spPr>
          <a:xfrm>
            <a:off x="11363181" y="1278624"/>
            <a:ext cx="828819" cy="625249"/>
          </a:xfrm>
          <a:prstGeom prst="rect">
            <a:avLst/>
          </a:prstGeom>
        </p:spPr>
      </p:pic>
    </p:spTree>
    <p:extLst>
      <p:ext uri="{BB962C8B-B14F-4D97-AF65-F5344CB8AC3E}">
        <p14:creationId xmlns:p14="http://schemas.microsoft.com/office/powerpoint/2010/main" val="204899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961" y="1170563"/>
            <a:ext cx="11723914" cy="2957131"/>
          </a:xfrm>
        </p:spPr>
        <p:txBody>
          <a:bodyPr>
            <a:noAutofit/>
          </a:bodyPr>
          <a:lstStyle/>
          <a:p>
            <a:pPr algn="ctr"/>
            <a:r>
              <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Cancer </a:t>
            </a:r>
            <a:br>
              <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癌症</a:t>
            </a:r>
            <a:endPar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p:txBody>
      </p:sp>
      <p:grpSp>
        <p:nvGrpSpPr>
          <p:cNvPr id="5" name="Group 4"/>
          <p:cNvGrpSpPr/>
          <p:nvPr/>
        </p:nvGrpSpPr>
        <p:grpSpPr>
          <a:xfrm>
            <a:off x="7627746" y="1780063"/>
            <a:ext cx="3976352" cy="3892978"/>
            <a:chOff x="7567785" y="625829"/>
            <a:chExt cx="3976352" cy="3892978"/>
          </a:xfrm>
        </p:grpSpPr>
        <p:pic>
          <p:nvPicPr>
            <p:cNvPr id="6" name="Picture 4" descr="Image result for throat cancer from sm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09571">
              <a:off x="8528439" y="625829"/>
              <a:ext cx="3015698" cy="26712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rot="1109571">
              <a:off x="7567785" y="3308180"/>
              <a:ext cx="3530534" cy="1210627"/>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dirty="0">
                  <a:latin typeface="Verdana" charset="0"/>
                  <a:ea typeface="Verdana" charset="0"/>
                  <a:cs typeface="Verdana" charset="0"/>
                </a:rPr>
                <a:t>Throat </a:t>
              </a:r>
              <a:r>
                <a:rPr lang="en-US" sz="2800" b="1" dirty="0">
                  <a:solidFill>
                    <a:schemeClr val="bg1"/>
                  </a:solidFill>
                  <a:latin typeface="Verdana" charset="0"/>
                  <a:ea typeface="Verdana" charset="0"/>
                  <a:cs typeface="Verdana" charset="0"/>
                </a:rPr>
                <a:t>cancer</a:t>
              </a:r>
            </a:p>
            <a:p>
              <a:pPr marL="0" indent="0" algn="ctr">
                <a:lnSpc>
                  <a:spcPts val="3500"/>
                </a:lnSpc>
                <a:buNone/>
              </a:pPr>
              <a:r>
                <a:rPr lang="ja-JP" alt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咽喉癌</a:t>
              </a:r>
              <a:endParaRPr lang="en-US" altLang="ja-JP"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grpSp>
        <p:nvGrpSpPr>
          <p:cNvPr id="8" name="Group 7"/>
          <p:cNvGrpSpPr/>
          <p:nvPr/>
        </p:nvGrpSpPr>
        <p:grpSpPr>
          <a:xfrm>
            <a:off x="3915255" y="4127694"/>
            <a:ext cx="3916394" cy="2926871"/>
            <a:chOff x="3855294" y="2973460"/>
            <a:chExt cx="3916394" cy="2926871"/>
          </a:xfrm>
        </p:grpSpPr>
        <p:pic>
          <p:nvPicPr>
            <p:cNvPr id="9" name="Picture 7" descr="[mouth tum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522" y="2973460"/>
              <a:ext cx="2365939" cy="15750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3855294" y="4300131"/>
              <a:ext cx="3916394"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dirty="0">
                  <a:solidFill>
                    <a:schemeClr val="bg1"/>
                  </a:solidFill>
                  <a:latin typeface="Verdana" charset="0"/>
                  <a:ea typeface="Verdana" charset="0"/>
                  <a:cs typeface="Verdana" charset="0"/>
                </a:rPr>
                <a:t>Mouth cancer</a:t>
              </a:r>
            </a:p>
            <a:p>
              <a:pPr marL="0" indent="0" algn="ctr">
                <a:lnSpc>
                  <a:spcPts val="3500"/>
                </a:lnSpc>
                <a:buNone/>
              </a:pPr>
              <a:r>
                <a:rPr lang="ja-JP" alt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口腔癌</a:t>
              </a:r>
              <a:endParaRPr 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grpSp>
        <p:nvGrpSpPr>
          <p:cNvPr id="11" name="Group 10"/>
          <p:cNvGrpSpPr/>
          <p:nvPr/>
        </p:nvGrpSpPr>
        <p:grpSpPr>
          <a:xfrm>
            <a:off x="443683" y="1216447"/>
            <a:ext cx="3498177" cy="3937756"/>
            <a:chOff x="383722" y="62213"/>
            <a:chExt cx="3498177" cy="3937756"/>
          </a:xfrm>
        </p:grpSpPr>
        <p:pic>
          <p:nvPicPr>
            <p:cNvPr id="12" name="Picture 2" descr="Image result for lung cancer sm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0540">
              <a:off x="383722" y="499618"/>
              <a:ext cx="2857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rot="20850540">
              <a:off x="570423" y="2399769"/>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dirty="0">
                  <a:solidFill>
                    <a:schemeClr val="bg1"/>
                  </a:solidFill>
                  <a:latin typeface="Verdana" charset="0"/>
                  <a:ea typeface="Verdana" charset="0"/>
                  <a:cs typeface="Verdana" charset="0"/>
                </a:rPr>
                <a:t>Lung cancer</a:t>
              </a:r>
            </a:p>
            <a:p>
              <a:pPr marL="0" indent="0" algn="ctr">
                <a:lnSpc>
                  <a:spcPts val="3500"/>
                </a:lnSpc>
                <a:buFont typeface="Arial" panose="020B0604020202020204" pitchFamily="34" charset="0"/>
                <a:buNone/>
              </a:pPr>
              <a:r>
                <a:rPr lang="ja-JP" alt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a:t>
              </a:r>
              <a:endParaRPr lang="en-US" altLang="ja-JP"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14" name="Down Arrow 13"/>
            <p:cNvSpPr/>
            <p:nvPr/>
          </p:nvSpPr>
          <p:spPr>
            <a:xfrm rot="19046025">
              <a:off x="1317312" y="62213"/>
              <a:ext cx="305255" cy="93072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Verdana" charset="0"/>
                <a:ea typeface="Verdana" charset="0"/>
                <a:cs typeface="Verdana" charset="0"/>
              </a:endParaRPr>
            </a:p>
          </p:txBody>
        </p:sp>
      </p:grpSp>
      <p:sp>
        <p:nvSpPr>
          <p:cNvPr id="16" name="TextBox 15"/>
          <p:cNvSpPr txBox="1"/>
          <p:nvPr/>
        </p:nvSpPr>
        <p:spPr>
          <a:xfrm>
            <a:off x="0" y="50511"/>
            <a:ext cx="12192000" cy="1631216"/>
          </a:xfrm>
          <a:prstGeom prst="rect">
            <a:avLst/>
          </a:prstGeom>
          <a:noFill/>
        </p:spPr>
        <p:txBody>
          <a:bodyPr wrap="square" rtlCol="0">
            <a:spAutoFit/>
          </a:bodyPr>
          <a:lstStyle/>
          <a:p>
            <a:pPr algn="ctr"/>
            <a:r>
              <a:rPr lang="en-US" sz="3600" b="1" dirty="0">
                <a:solidFill>
                  <a:srgbClr val="C00000"/>
                </a:solidFill>
                <a:latin typeface="Verdana" charset="0"/>
                <a:ea typeface="Verdana" charset="0"/>
                <a:cs typeface="Verdana" charset="0"/>
              </a:rPr>
              <a:t>Smoking </a:t>
            </a:r>
          </a:p>
          <a:p>
            <a:pPr algn="ctr"/>
            <a:r>
              <a:rPr lang="en-US" sz="3600" b="1" dirty="0">
                <a:solidFill>
                  <a:srgbClr val="C00000"/>
                </a:solidFill>
                <a:latin typeface="Verdana" charset="0"/>
                <a:ea typeface="Verdana" charset="0"/>
                <a:cs typeface="Verdana" charset="0"/>
              </a:rPr>
              <a:t>Causes</a:t>
            </a:r>
            <a:r>
              <a:rPr lang="en-US" altLang="zh-CN" sz="3600" b="1" dirty="0">
                <a:solidFill>
                  <a:srgbClr val="C00000"/>
                </a:solidFill>
                <a:latin typeface="Verdana" charset="0"/>
                <a:ea typeface="Verdana" charset="0"/>
                <a:cs typeface="Verdana" charset="0"/>
              </a:rPr>
              <a:t>:</a:t>
            </a:r>
          </a:p>
          <a:p>
            <a:pPr algn="ctr"/>
            <a:r>
              <a:rPr lang="zh-CN" altLang="en-US" sz="2800" b="1"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吸煙能導致</a:t>
            </a:r>
            <a:endParaRPr lang="en-US" sz="2400" b="1" u="sng"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15" name="Picture 14">
            <a:extLst>
              <a:ext uri="{FF2B5EF4-FFF2-40B4-BE49-F238E27FC236}">
                <a16:creationId xmlns:a16="http://schemas.microsoft.com/office/drawing/2014/main" id="{D991FFED-0EB2-402B-843C-2C094F1407AB}"/>
              </a:ext>
            </a:extLst>
          </p:cNvPr>
          <p:cNvPicPr>
            <a:picLocks noChangeAspect="1"/>
          </p:cNvPicPr>
          <p:nvPr/>
        </p:nvPicPr>
        <p:blipFill>
          <a:blip r:embed="rId5"/>
          <a:stretch>
            <a:fillRect/>
          </a:stretch>
        </p:blipFill>
        <p:spPr>
          <a:xfrm>
            <a:off x="11363181" y="1279512"/>
            <a:ext cx="828819" cy="625249"/>
          </a:xfrm>
          <a:prstGeom prst="rect">
            <a:avLst/>
          </a:prstGeom>
        </p:spPr>
      </p:pic>
    </p:spTree>
    <p:extLst>
      <p:ext uri="{BB962C8B-B14F-4D97-AF65-F5344CB8AC3E}">
        <p14:creationId xmlns:p14="http://schemas.microsoft.com/office/powerpoint/2010/main" val="1831082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511"/>
            <a:ext cx="12192000" cy="1631216"/>
          </a:xfrm>
          <a:prstGeom prst="rect">
            <a:avLst/>
          </a:prstGeom>
          <a:noFill/>
        </p:spPr>
        <p:txBody>
          <a:bodyPr wrap="square" rtlCol="0">
            <a:spAutoFit/>
          </a:bodyPr>
          <a:lstStyle/>
          <a:p>
            <a:pPr algn="ctr"/>
            <a:r>
              <a:rPr lang="en-US" sz="3600" b="1" dirty="0">
                <a:solidFill>
                  <a:schemeClr val="bg1"/>
                </a:solidFill>
                <a:latin typeface="Verdana" charset="0"/>
                <a:ea typeface="Verdana" charset="0"/>
                <a:cs typeface="Verdana" charset="0"/>
              </a:rPr>
              <a:t>Smoking </a:t>
            </a:r>
          </a:p>
          <a:p>
            <a:pPr algn="ctr"/>
            <a:r>
              <a:rPr lang="en-US" sz="3600" b="1" dirty="0">
                <a:solidFill>
                  <a:schemeClr val="bg1"/>
                </a:solidFill>
                <a:latin typeface="Verdana" charset="0"/>
                <a:ea typeface="Verdana" charset="0"/>
                <a:cs typeface="Verdana" charset="0"/>
              </a:rPr>
              <a:t>Causes</a:t>
            </a:r>
            <a:r>
              <a:rPr lang="en-US" altLang="zh-CN" sz="3600" b="1" dirty="0">
                <a:solidFill>
                  <a:schemeClr val="bg1"/>
                </a:solidFill>
                <a:latin typeface="Verdana" charset="0"/>
                <a:ea typeface="Verdana" charset="0"/>
                <a:cs typeface="Verdana" charset="0"/>
              </a:rPr>
              <a:t>:</a:t>
            </a:r>
          </a:p>
          <a:p>
            <a:pPr algn="ctr"/>
            <a:r>
              <a:rPr lang="zh-CN" altLang="en-US" sz="2800" b="1" u="sng" dirty="0">
                <a:solidFill>
                  <a:schemeClr val="bg1"/>
                </a:solidFill>
                <a:latin typeface="Verdana" charset="0"/>
                <a:ea typeface="Verdana" charset="0"/>
                <a:cs typeface="Verdana" charset="0"/>
              </a:rPr>
              <a:t>吸煙能導致</a:t>
            </a:r>
            <a:endParaRPr lang="en-US" sz="2400" b="1" u="sng" dirty="0">
              <a:solidFill>
                <a:schemeClr val="bg1"/>
              </a:solidFill>
              <a:latin typeface="Verdana" charset="0"/>
              <a:ea typeface="Verdana" charset="0"/>
              <a:cs typeface="Verdana" charset="0"/>
            </a:endParaRPr>
          </a:p>
        </p:txBody>
      </p:sp>
      <p:sp>
        <p:nvSpPr>
          <p:cNvPr id="5" name="Title 1"/>
          <p:cNvSpPr>
            <a:spLocks noGrp="1"/>
          </p:cNvSpPr>
          <p:nvPr>
            <p:ph type="title"/>
          </p:nvPr>
        </p:nvSpPr>
        <p:spPr>
          <a:xfrm>
            <a:off x="0" y="1966053"/>
            <a:ext cx="12192000" cy="2957131"/>
          </a:xfrm>
        </p:spPr>
        <p:txBody>
          <a:bodyPr>
            <a:noAutofit/>
          </a:bodyPr>
          <a:lstStyle/>
          <a:p>
            <a:pPr algn="ctr"/>
            <a:r>
              <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Cancer </a:t>
            </a:r>
            <a:br>
              <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癌症</a:t>
            </a:r>
            <a:endParaRPr lang="en-US" sz="8800" b="1" dirty="0">
              <a:solidFill>
                <a:schemeClr val="bg1"/>
              </a:solidFill>
              <a:effectLst>
                <a:outerShdw blurRad="38100" dist="38100" dir="2700000" algn="tl">
                  <a:srgbClr val="000000">
                    <a:alpha val="43137"/>
                  </a:srgbClr>
                </a:outerShdw>
              </a:effectLst>
              <a:latin typeface="Verdana" charset="0"/>
              <a:ea typeface="Verdana" charset="0"/>
              <a:cs typeface="Verdana" charset="0"/>
            </a:endParaRPr>
          </a:p>
        </p:txBody>
      </p:sp>
      <p:sp>
        <p:nvSpPr>
          <p:cNvPr id="8" name="Content Placeholder 2"/>
          <p:cNvSpPr txBox="1">
            <a:spLocks/>
          </p:cNvSpPr>
          <p:nvPr/>
        </p:nvSpPr>
        <p:spPr>
          <a:xfrm>
            <a:off x="298909" y="1670744"/>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Font typeface="Arial" panose="020B0604020202020204" pitchFamily="34" charset="0"/>
              <a:buNone/>
            </a:pPr>
            <a:r>
              <a:rPr lang="en-US" sz="2400" dirty="0">
                <a:solidFill>
                  <a:schemeClr val="bg1"/>
                </a:solidFill>
                <a:latin typeface="Verdana" charset="0"/>
                <a:ea typeface="Verdana" charset="0"/>
                <a:cs typeface="Verdana" charset="0"/>
              </a:rPr>
              <a:t>Esophagus</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食管</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9" name="Content Placeholder 2"/>
          <p:cNvSpPr txBox="1">
            <a:spLocks/>
          </p:cNvSpPr>
          <p:nvPr/>
        </p:nvSpPr>
        <p:spPr>
          <a:xfrm>
            <a:off x="335548" y="2178403"/>
            <a:ext cx="3099115"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Stomach</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腸胃</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0" name="Content Placeholder 2"/>
          <p:cNvSpPr txBox="1">
            <a:spLocks/>
          </p:cNvSpPr>
          <p:nvPr/>
        </p:nvSpPr>
        <p:spPr>
          <a:xfrm>
            <a:off x="335543" y="2675079"/>
            <a:ext cx="2584454"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Colon</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結腸</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1" name="Content Placeholder 2"/>
          <p:cNvSpPr txBox="1">
            <a:spLocks/>
          </p:cNvSpPr>
          <p:nvPr/>
        </p:nvSpPr>
        <p:spPr>
          <a:xfrm>
            <a:off x="298909" y="3200035"/>
            <a:ext cx="294796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Rectum</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直腸</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2" name="Content Placeholder 2"/>
          <p:cNvSpPr txBox="1">
            <a:spLocks/>
          </p:cNvSpPr>
          <p:nvPr/>
        </p:nvSpPr>
        <p:spPr>
          <a:xfrm>
            <a:off x="290329" y="3709357"/>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Liver</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肝</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3" name="Content Placeholder 2"/>
          <p:cNvSpPr txBox="1">
            <a:spLocks/>
          </p:cNvSpPr>
          <p:nvPr/>
        </p:nvSpPr>
        <p:spPr>
          <a:xfrm>
            <a:off x="289696" y="4206033"/>
            <a:ext cx="294796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Pancreas</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胰腺</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4" name="Content Placeholder 2"/>
          <p:cNvSpPr txBox="1">
            <a:spLocks/>
          </p:cNvSpPr>
          <p:nvPr/>
        </p:nvSpPr>
        <p:spPr>
          <a:xfrm>
            <a:off x="294461" y="4715355"/>
            <a:ext cx="454201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Voice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box</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(Larynx)</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喉</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6" name="Content Placeholder 2"/>
          <p:cNvSpPr txBox="1">
            <a:spLocks/>
          </p:cNvSpPr>
          <p:nvPr/>
        </p:nvSpPr>
        <p:spPr>
          <a:xfrm>
            <a:off x="-163641" y="5207196"/>
            <a:ext cx="335608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sz="2400" dirty="0">
                <a:solidFill>
                  <a:schemeClr val="bg1"/>
                </a:solidFill>
                <a:latin typeface="Verdana" charset="0"/>
                <a:ea typeface="Verdana" charset="0"/>
                <a:cs typeface="Verdana" charset="0"/>
              </a:rPr>
              <a:t>Trachea</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氣管</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7" name="Content Placeholder 2"/>
          <p:cNvSpPr txBox="1">
            <a:spLocks/>
          </p:cNvSpPr>
          <p:nvPr/>
        </p:nvSpPr>
        <p:spPr>
          <a:xfrm>
            <a:off x="8546460" y="1645485"/>
            <a:ext cx="3356090"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Bronchus</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支氣管</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8" name="Content Placeholder 2"/>
          <p:cNvSpPr txBox="1">
            <a:spLocks/>
          </p:cNvSpPr>
          <p:nvPr/>
        </p:nvSpPr>
        <p:spPr>
          <a:xfrm>
            <a:off x="8546461" y="2087480"/>
            <a:ext cx="335609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Kidney</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腎</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19" name="Content Placeholder 2"/>
          <p:cNvSpPr txBox="1">
            <a:spLocks/>
          </p:cNvSpPr>
          <p:nvPr/>
        </p:nvSpPr>
        <p:spPr>
          <a:xfrm>
            <a:off x="8494135" y="2497312"/>
            <a:ext cx="3356092"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Renal</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腎</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20" name="Content Placeholder 2"/>
          <p:cNvSpPr txBox="1">
            <a:spLocks/>
          </p:cNvSpPr>
          <p:nvPr/>
        </p:nvSpPr>
        <p:spPr>
          <a:xfrm>
            <a:off x="8562933" y="2939307"/>
            <a:ext cx="335609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Pelvis</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盆腔</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21" name="Content Placeholder 2"/>
          <p:cNvSpPr txBox="1">
            <a:spLocks/>
          </p:cNvSpPr>
          <p:nvPr/>
        </p:nvSpPr>
        <p:spPr>
          <a:xfrm>
            <a:off x="7486579" y="3349139"/>
            <a:ext cx="4432445"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Urinary</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bladder</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膀胱</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22" name="Content Placeholder 2"/>
          <p:cNvSpPr txBox="1">
            <a:spLocks/>
          </p:cNvSpPr>
          <p:nvPr/>
        </p:nvSpPr>
        <p:spPr>
          <a:xfrm>
            <a:off x="7350841" y="3912561"/>
            <a:ext cx="455170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dirty="0">
                <a:solidFill>
                  <a:schemeClr val="bg1"/>
                </a:solidFill>
                <a:latin typeface="Verdana" charset="0"/>
                <a:ea typeface="Verdana" charset="0"/>
                <a:cs typeface="Verdana" charset="0"/>
              </a:rPr>
              <a:t>Cervix</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子宮頸</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23" name="Content Placeholder 2"/>
          <p:cNvSpPr txBox="1">
            <a:spLocks/>
          </p:cNvSpPr>
          <p:nvPr/>
        </p:nvSpPr>
        <p:spPr>
          <a:xfrm>
            <a:off x="5766479" y="4554805"/>
            <a:ext cx="613607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ct val="100000"/>
              </a:lnSpc>
              <a:spcBef>
                <a:spcPts val="0"/>
              </a:spcBef>
              <a:buNone/>
            </a:pPr>
            <a:r>
              <a:rPr lang="en-US" altLang="zh-CN" sz="2400" dirty="0">
                <a:solidFill>
                  <a:schemeClr val="bg1"/>
                </a:solidFill>
                <a:latin typeface="Verdana" charset="0"/>
                <a:ea typeface="Verdana" charset="0"/>
                <a:cs typeface="Verdana" charset="0"/>
              </a:rPr>
              <a:t>Acute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myeloid</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leukemia</a:t>
            </a:r>
          </a:p>
          <a:p>
            <a:pPr marL="0" indent="0" algn="r">
              <a:lnSpc>
                <a:spcPct val="100000"/>
              </a:lnSpc>
              <a:spcBef>
                <a:spcPts val="0"/>
              </a:spcBef>
              <a:buNone/>
            </a:pPr>
            <a:r>
              <a:rPr lang="zh-TW" altLang="en-US" sz="2400" dirty="0">
                <a:solidFill>
                  <a:schemeClr val="bg1"/>
                </a:solidFill>
                <a:latin typeface="PMingLiU" panose="02020500000000000000" pitchFamily="18" charset="-120"/>
                <a:ea typeface="PMingLiU" panose="02020500000000000000" pitchFamily="18" charset="-120"/>
                <a:cs typeface="Verdana" charset="0"/>
              </a:rPr>
              <a:t>急性骨髓性白血病</a:t>
            </a:r>
          </a:p>
        </p:txBody>
      </p:sp>
      <p:pic>
        <p:nvPicPr>
          <p:cNvPr id="24" name="Picture 23">
            <a:extLst>
              <a:ext uri="{FF2B5EF4-FFF2-40B4-BE49-F238E27FC236}">
                <a16:creationId xmlns:a16="http://schemas.microsoft.com/office/drawing/2014/main" id="{0E1CDEF3-F07E-466A-9B92-9E955AD3619A}"/>
              </a:ext>
            </a:extLst>
          </p:cNvPr>
          <p:cNvPicPr>
            <a:picLocks noChangeAspect="1"/>
          </p:cNvPicPr>
          <p:nvPr/>
        </p:nvPicPr>
        <p:blipFill>
          <a:blip r:embed="rId2"/>
          <a:stretch>
            <a:fillRect/>
          </a:stretch>
        </p:blipFill>
        <p:spPr>
          <a:xfrm>
            <a:off x="11363181" y="1349790"/>
            <a:ext cx="828819" cy="625249"/>
          </a:xfrm>
          <a:prstGeom prst="rect">
            <a:avLst/>
          </a:prstGeom>
        </p:spPr>
      </p:pic>
    </p:spTree>
    <p:extLst>
      <p:ext uri="{BB962C8B-B14F-4D97-AF65-F5344CB8AC3E}">
        <p14:creationId xmlns:p14="http://schemas.microsoft.com/office/powerpoint/2010/main" val="17338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5377" y="126355"/>
            <a:ext cx="3181559" cy="1754326"/>
          </a:xfrm>
          <a:prstGeom prst="rect">
            <a:avLst/>
          </a:prstGeom>
          <a:noFill/>
        </p:spPr>
        <p:txBody>
          <a:bodyPr wrap="square" rtlCol="0">
            <a:spAutoFit/>
          </a:bodyPr>
          <a:lstStyle/>
          <a:p>
            <a:pPr algn="ctr"/>
            <a:r>
              <a:rPr lang="en-US" sz="4000" b="1" dirty="0">
                <a:solidFill>
                  <a:srgbClr val="C00000"/>
                </a:solidFill>
                <a:latin typeface="Verdana" charset="0"/>
                <a:ea typeface="Verdana" charset="0"/>
                <a:cs typeface="Verdana" charset="0"/>
              </a:rPr>
              <a:t>Smoking Causes</a:t>
            </a:r>
            <a:r>
              <a:rPr lang="en-US" altLang="zh-CN" sz="4000" b="1" dirty="0">
                <a:solidFill>
                  <a:srgbClr val="C00000"/>
                </a:solidFill>
                <a:latin typeface="Verdana" charset="0"/>
                <a:ea typeface="Verdana" charset="0"/>
                <a:cs typeface="Verdana" charset="0"/>
              </a:rPr>
              <a:t>:</a:t>
            </a:r>
          </a:p>
          <a:p>
            <a:pPr algn="ctr"/>
            <a:r>
              <a:rPr lang="zh-CN" altLang="en-US" sz="2800" b="1" u="sng" dirty="0">
                <a:solidFill>
                  <a:srgbClr val="C00000"/>
                </a:solidFill>
                <a:latin typeface="PMingLiU" panose="02020500000000000000" pitchFamily="18" charset="-120"/>
                <a:ea typeface="PMingLiU" panose="02020500000000000000" pitchFamily="18" charset="-120"/>
                <a:cs typeface="Verdana" charset="0"/>
              </a:rPr>
              <a:t>吸煙能導致</a:t>
            </a:r>
            <a:endParaRPr lang="en-US" sz="2400" b="1" u="sng" dirty="0">
              <a:solidFill>
                <a:srgbClr val="C00000"/>
              </a:solidFill>
              <a:latin typeface="PMingLiU" panose="02020500000000000000" pitchFamily="18" charset="-120"/>
              <a:ea typeface="PMingLiU" panose="02020500000000000000" pitchFamily="18" charset="-120"/>
              <a:cs typeface="Verdana" charset="0"/>
            </a:endParaRPr>
          </a:p>
        </p:txBody>
      </p:sp>
      <p:sp>
        <p:nvSpPr>
          <p:cNvPr id="5" name="Title 1"/>
          <p:cNvSpPr>
            <a:spLocks noGrp="1"/>
          </p:cNvSpPr>
          <p:nvPr>
            <p:ph type="title"/>
          </p:nvPr>
        </p:nvSpPr>
        <p:spPr>
          <a:xfrm>
            <a:off x="4737460" y="50510"/>
            <a:ext cx="7081678" cy="2957132"/>
          </a:xfrm>
        </p:spPr>
        <p:txBody>
          <a:bodyPr>
            <a:noAutofit/>
          </a:bodyPr>
          <a:lstStyle/>
          <a:p>
            <a:pPr algn="ctr"/>
            <a: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Heart D</a:t>
            </a:r>
            <a:r>
              <a:rPr lang="en-US" altLang="zh-CN"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isease</a:t>
            </a:r>
            <a: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b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ja-JP" altLang="en-US"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心</a:t>
            </a:r>
            <a:r>
              <a:rPr lang="zh-CN" altLang="en-US" sz="6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臟</a:t>
            </a:r>
            <a:r>
              <a:rPr lang="ja-JP" altLang="en-US"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病</a:t>
            </a:r>
            <a:endParaRPr lang="en-US"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descr="Image result for heart disease smoking"/>
          <p:cNvPicPr>
            <a:picLocks noChangeAspect="1" noChangeArrowheads="1"/>
          </p:cNvPicPr>
          <p:nvPr/>
        </p:nvPicPr>
        <p:blipFill rotWithShape="1">
          <a:blip r:embed="rId2">
            <a:extLst>
              <a:ext uri="{28A0092B-C50C-407E-A947-70E740481C1C}">
                <a14:useLocalDpi xmlns:a14="http://schemas.microsoft.com/office/drawing/2010/main" val="0"/>
              </a:ext>
            </a:extLst>
          </a:blip>
          <a:srcRect b="4985"/>
          <a:stretch/>
        </p:blipFill>
        <p:spPr bwMode="auto">
          <a:xfrm>
            <a:off x="284813" y="3195094"/>
            <a:ext cx="4825509" cy="2953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Down Arrow 6"/>
          <p:cNvSpPr/>
          <p:nvPr/>
        </p:nvSpPr>
        <p:spPr>
          <a:xfrm rot="20054323">
            <a:off x="2858611" y="2605451"/>
            <a:ext cx="441784" cy="134574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Verdana" charset="0"/>
              <a:ea typeface="Verdana" charset="0"/>
              <a:cs typeface="Verdana" charset="0"/>
            </a:endParaRPr>
          </a:p>
        </p:txBody>
      </p:sp>
      <p:sp>
        <p:nvSpPr>
          <p:cNvPr id="8" name="Content Placeholder 2"/>
          <p:cNvSpPr txBox="1">
            <a:spLocks/>
          </p:cNvSpPr>
          <p:nvPr/>
        </p:nvSpPr>
        <p:spPr>
          <a:xfrm>
            <a:off x="5110322" y="3384636"/>
            <a:ext cx="7081678" cy="3282042"/>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b="1" cap="none" dirty="0">
                <a:solidFill>
                  <a:schemeClr val="bg1"/>
                </a:solidFill>
                <a:latin typeface="Verdana" charset="0"/>
                <a:ea typeface="Verdana" charset="0"/>
                <a:cs typeface="Verdana" charset="0"/>
              </a:rPr>
              <a:t>Atherosclerosis </a:t>
            </a:r>
            <a:r>
              <a:rPr lang="en-US" altLang="zh-CN" b="1" cap="none" dirty="0">
                <a:solidFill>
                  <a:schemeClr val="bg1"/>
                </a:solidFill>
                <a:latin typeface="Verdana" charset="0"/>
                <a:ea typeface="Verdana" charset="0"/>
                <a:cs typeface="Verdana" charset="0"/>
                <a:sym typeface="Wingdings" panose="05000000000000000000" pitchFamily="2" charset="2"/>
              </a:rPr>
              <a:t> blocks blood flow</a:t>
            </a:r>
          </a:p>
          <a:p>
            <a:pPr marL="0" indent="0" algn="ctr">
              <a:lnSpc>
                <a:spcPct val="100000"/>
              </a:lnSpc>
              <a:buNone/>
            </a:pPr>
            <a:r>
              <a:rPr lang="zh-TW" altLang="en-US" sz="2400" b="1" dirty="0">
                <a:solidFill>
                  <a:schemeClr val="bg1"/>
                </a:solidFill>
                <a:latin typeface="PMingLiU" panose="02020500000000000000" pitchFamily="18" charset="-120"/>
                <a:ea typeface="PMingLiU" panose="02020500000000000000" pitchFamily="18" charset="-120"/>
                <a:cs typeface="Verdana" charset="0"/>
              </a:rPr>
              <a:t>動脈粥樣硬化 </a:t>
            </a:r>
            <a:r>
              <a:rPr lang="en-US" altLang="zh-TW" sz="2400" b="1" dirty="0">
                <a:solidFill>
                  <a:schemeClr val="bg1"/>
                </a:solidFill>
                <a:latin typeface="Verdana" charset="0"/>
                <a:ea typeface="Verdana" charset="0"/>
                <a:cs typeface="Verdana" charset="0"/>
                <a:sym typeface="Wingdings" panose="05000000000000000000" pitchFamily="2" charset="2"/>
              </a:rPr>
              <a:t> </a:t>
            </a:r>
            <a:r>
              <a:rPr lang="zh-TW" altLang="en-US" sz="2400" b="1" dirty="0">
                <a:solidFill>
                  <a:schemeClr val="bg1"/>
                </a:solidFill>
                <a:latin typeface="PMingLiU" panose="02020500000000000000" pitchFamily="18" charset="-120"/>
                <a:ea typeface="PMingLiU" panose="02020500000000000000" pitchFamily="18" charset="-120"/>
                <a:cs typeface="Verdana" charset="0"/>
                <a:sym typeface="Wingdings" panose="05000000000000000000" pitchFamily="2" charset="2"/>
              </a:rPr>
              <a:t>阻止血液流動</a:t>
            </a:r>
            <a:endParaRPr lang="en-US" altLang="ja-JP" sz="2400" b="1" dirty="0">
              <a:solidFill>
                <a:schemeClr val="bg1"/>
              </a:solidFill>
              <a:latin typeface="PMingLiU" panose="02020500000000000000" pitchFamily="18" charset="-120"/>
              <a:ea typeface="PMingLiU" panose="02020500000000000000" pitchFamily="18" charset="-120"/>
              <a:cs typeface="Verdana" charset="0"/>
            </a:endParaRPr>
          </a:p>
          <a:p>
            <a:pPr marL="0" indent="0" algn="ctr">
              <a:lnSpc>
                <a:spcPts val="3500"/>
              </a:lnSpc>
              <a:buFont typeface="Arial" panose="020B0604020202020204" pitchFamily="34" charset="0"/>
              <a:buNone/>
            </a:pPr>
            <a:endParaRPr lang="en-US" altLang="ja-JP" b="1" dirty="0">
              <a:solidFill>
                <a:schemeClr val="bg1"/>
              </a:solidFill>
              <a:latin typeface="Verdana" charset="0"/>
              <a:ea typeface="Verdana" charset="0"/>
              <a:cs typeface="Verdana" charset="0"/>
            </a:endParaRPr>
          </a:p>
          <a:p>
            <a:pPr marL="0" indent="0" algn="ctr">
              <a:lnSpc>
                <a:spcPts val="3500"/>
              </a:lnSpc>
              <a:buFont typeface="Arial" panose="020B0604020202020204" pitchFamily="34" charset="0"/>
              <a:buNone/>
            </a:pPr>
            <a:r>
              <a:rPr lang="en-US" altLang="ja-JP" b="1" cap="none" dirty="0">
                <a:solidFill>
                  <a:schemeClr val="bg1"/>
                </a:solidFill>
                <a:latin typeface="Verdana" charset="0"/>
                <a:ea typeface="Verdana" charset="0"/>
                <a:cs typeface="Verdana" charset="0"/>
              </a:rPr>
              <a:t>Raises blood pressure and blood clots</a:t>
            </a:r>
          </a:p>
          <a:p>
            <a:pPr marL="0" indent="0" algn="ctr">
              <a:lnSpc>
                <a:spcPts val="3500"/>
              </a:lnSpc>
              <a:buNone/>
            </a:pPr>
            <a:r>
              <a:rPr lang="ja-JP" altLang="en-US" sz="2400" b="1" dirty="0">
                <a:solidFill>
                  <a:schemeClr val="bg1"/>
                </a:solidFill>
                <a:latin typeface="PMingLiU" panose="02020500000000000000" pitchFamily="18" charset="-120"/>
                <a:ea typeface="PMingLiU" panose="02020500000000000000" pitchFamily="18" charset="-120"/>
                <a:cs typeface="Verdana" charset="0"/>
              </a:rPr>
              <a:t>提高血壓</a:t>
            </a:r>
            <a:r>
              <a:rPr lang="zh-CN" altLang="en-US" sz="2400" b="1" dirty="0">
                <a:solidFill>
                  <a:schemeClr val="bg1"/>
                </a:solidFill>
                <a:latin typeface="PMingLiU" panose="02020500000000000000" pitchFamily="18" charset="-120"/>
                <a:ea typeface="PMingLiU" panose="02020500000000000000" pitchFamily="18" charset="-120"/>
                <a:cs typeface="Verdana" charset="0"/>
              </a:rPr>
              <a:t>和引起血凝塊</a:t>
            </a:r>
            <a:endParaRPr lang="en-US" altLang="ja-JP" sz="2400" b="1" dirty="0">
              <a:solidFill>
                <a:schemeClr val="bg1"/>
              </a:solidFill>
              <a:latin typeface="PMingLiU" panose="02020500000000000000" pitchFamily="18" charset="-120"/>
              <a:ea typeface="PMingLiU" panose="02020500000000000000" pitchFamily="18" charset="-120"/>
              <a:cs typeface="Verdana" charset="0"/>
            </a:endParaRPr>
          </a:p>
        </p:txBody>
      </p:sp>
      <p:pic>
        <p:nvPicPr>
          <p:cNvPr id="9" name="Picture 8">
            <a:extLst>
              <a:ext uri="{FF2B5EF4-FFF2-40B4-BE49-F238E27FC236}">
                <a16:creationId xmlns:a16="http://schemas.microsoft.com/office/drawing/2014/main" id="{07CC2641-B387-4143-9489-DF15C8C34C97}"/>
              </a:ext>
            </a:extLst>
          </p:cNvPr>
          <p:cNvPicPr>
            <a:picLocks noChangeAspect="1"/>
          </p:cNvPicPr>
          <p:nvPr/>
        </p:nvPicPr>
        <p:blipFill>
          <a:blip r:embed="rId3"/>
          <a:stretch>
            <a:fillRect/>
          </a:stretch>
        </p:blipFill>
        <p:spPr>
          <a:xfrm>
            <a:off x="11674136" y="1510940"/>
            <a:ext cx="490123" cy="369741"/>
          </a:xfrm>
          <a:prstGeom prst="rect">
            <a:avLst/>
          </a:prstGeom>
        </p:spPr>
      </p:pic>
    </p:spTree>
    <p:extLst>
      <p:ext uri="{BB962C8B-B14F-4D97-AF65-F5344CB8AC3E}">
        <p14:creationId xmlns:p14="http://schemas.microsoft.com/office/powerpoint/2010/main" val="375242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617" y="3007642"/>
            <a:ext cx="11222839" cy="3636511"/>
          </a:xfrm>
        </p:spPr>
        <p:txBody>
          <a:bodyPr>
            <a:normAutofit/>
          </a:bodyPr>
          <a:lstStyle/>
          <a:p>
            <a:pPr>
              <a:buFont typeface="Wingdings" charset="2"/>
              <a:buChar char="v"/>
            </a:pPr>
            <a:r>
              <a:rPr lang="zh-CN" altLang="en-US" sz="2400" dirty="0">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Smokers</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are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two</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times</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more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likely</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to</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develop</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heart</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disease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than</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non-smokers.</a:t>
            </a:r>
          </a:p>
          <a:p>
            <a:pPr>
              <a:buFont typeface="Wingdings" charset="2"/>
              <a:buChar char="v"/>
            </a:pPr>
            <a:r>
              <a:rPr lang="zh-CN" altLang="en-US" sz="2400" dirty="0">
                <a:solidFill>
                  <a:schemeClr val="bg1"/>
                </a:solidFill>
                <a:latin typeface="Verdana" charset="0"/>
                <a:ea typeface="Verdana" charset="0"/>
                <a:cs typeface="Verdana" charset="0"/>
              </a:rPr>
              <a:t> </a:t>
            </a:r>
            <a:r>
              <a:rPr lang="zh-TW" altLang="en-US" sz="2400" dirty="0">
                <a:solidFill>
                  <a:schemeClr val="bg1"/>
                </a:solidFill>
                <a:latin typeface="PMingLiU" panose="02020500000000000000" pitchFamily="18" charset="-120"/>
                <a:ea typeface="PMingLiU" panose="02020500000000000000" pitchFamily="18" charset="-120"/>
                <a:cs typeface="Verdana" charset="0"/>
              </a:rPr>
              <a:t>與非吸煙者相比，吸煙者發生心</a:t>
            </a:r>
            <a:r>
              <a:rPr lang="zh-CN" altLang="en-US" sz="2400" dirty="0">
                <a:solidFill>
                  <a:schemeClr val="bg1"/>
                </a:solidFill>
                <a:latin typeface="PMingLiU" panose="02020500000000000000" pitchFamily="18" charset="-120"/>
                <a:ea typeface="PMingLiU" panose="02020500000000000000" pitchFamily="18" charset="-120"/>
                <a:cs typeface="Verdana" charset="0"/>
              </a:rPr>
              <a:t>臟</a:t>
            </a:r>
            <a:r>
              <a:rPr lang="zh-TW" altLang="en-US" sz="2400" dirty="0">
                <a:solidFill>
                  <a:schemeClr val="bg1"/>
                </a:solidFill>
                <a:latin typeface="PMingLiU" panose="02020500000000000000" pitchFamily="18" charset="-120"/>
                <a:ea typeface="PMingLiU" panose="02020500000000000000" pitchFamily="18" charset="-120"/>
                <a:cs typeface="Verdana" charset="0"/>
              </a:rPr>
              <a:t>病的可能性高出兩倍。</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a:p>
            <a:pPr>
              <a:buFont typeface="Wingdings" charset="2"/>
              <a:buChar char="v"/>
            </a:pPr>
            <a:endParaRPr lang="en-US" sz="2400" dirty="0">
              <a:solidFill>
                <a:schemeClr val="bg1"/>
              </a:solidFill>
              <a:latin typeface="Verdana" charset="0"/>
              <a:ea typeface="Verdana" charset="0"/>
              <a:cs typeface="Verdana" charset="0"/>
            </a:endParaRPr>
          </a:p>
          <a:p>
            <a:pPr>
              <a:buFont typeface="Wingdings" charset="2"/>
              <a:buChar char="v"/>
            </a:pP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Other</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heart</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diseases:</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其它心臟病</a:t>
            </a:r>
            <a:endParaRPr lang="en-US" altLang="zh-CN"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P</a:t>
            </a:r>
            <a:r>
              <a:rPr lang="en-US" sz="2400" dirty="0">
                <a:solidFill>
                  <a:schemeClr val="bg1"/>
                </a:solidFill>
                <a:latin typeface="Verdana" charset="0"/>
                <a:ea typeface="Verdana" charset="0"/>
                <a:cs typeface="Verdana" charset="0"/>
              </a:rPr>
              <a:t>eripheral artery disease</a:t>
            </a:r>
            <a:r>
              <a:rPr lang="zh-CN" altLang="en-US" sz="2400" dirty="0">
                <a:solidFill>
                  <a:schemeClr val="bg1"/>
                </a:solidFill>
                <a:latin typeface="Verdana" charset="0"/>
                <a:ea typeface="Verdana" charset="0"/>
                <a:cs typeface="Verdana" charset="0"/>
              </a:rPr>
              <a:t> </a:t>
            </a:r>
            <a:r>
              <a:rPr lang="zh-CN" altLang="en-US" sz="2400" dirty="0">
                <a:solidFill>
                  <a:schemeClr val="bg1"/>
                </a:solidFill>
                <a:latin typeface="PMingLiU" panose="02020500000000000000" pitchFamily="18" charset="-120"/>
                <a:ea typeface="PMingLiU" panose="02020500000000000000" pitchFamily="18" charset="-120"/>
                <a:cs typeface="Verdana" charset="0"/>
              </a:rPr>
              <a:t>外周動脈疾病</a:t>
            </a:r>
            <a:endParaRPr lang="en-US" altLang="zh-CN"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a:t>
            </a:r>
            <a:r>
              <a:rPr lang="en-US" sz="2400" dirty="0">
                <a:solidFill>
                  <a:schemeClr val="bg1"/>
                </a:solidFill>
                <a:latin typeface="Verdana" charset="0"/>
                <a:ea typeface="Verdana" charset="0"/>
                <a:cs typeface="Verdana" charset="0"/>
              </a:rPr>
              <a:t>bdominal aortic aneurysm</a:t>
            </a:r>
            <a:r>
              <a:rPr lang="zh-CN" altLang="en-US" sz="2400" dirty="0">
                <a:solidFill>
                  <a:schemeClr val="bg1"/>
                </a:solidFill>
                <a:latin typeface="Verdana" charset="0"/>
                <a:ea typeface="Verdana" charset="0"/>
                <a:cs typeface="Verdana" charset="0"/>
              </a:rPr>
              <a:t> </a:t>
            </a:r>
            <a:r>
              <a:rPr lang="zh-TW" altLang="en-US" sz="2400" dirty="0">
                <a:solidFill>
                  <a:schemeClr val="bg1"/>
                </a:solidFill>
                <a:latin typeface="PMingLiU" panose="02020500000000000000" pitchFamily="18" charset="-120"/>
                <a:ea typeface="PMingLiU" panose="02020500000000000000" pitchFamily="18" charset="-120"/>
                <a:cs typeface="Verdana" charset="0"/>
              </a:rPr>
              <a:t>腹主動脈瘤</a:t>
            </a:r>
            <a:endParaRPr lang="en-US" altLang="zh-CN" sz="2400" dirty="0">
              <a:solidFill>
                <a:schemeClr val="bg1"/>
              </a:solidFill>
              <a:latin typeface="PMingLiU" panose="02020500000000000000" pitchFamily="18" charset="-120"/>
              <a:ea typeface="PMingLiU" panose="02020500000000000000" pitchFamily="18" charset="-120"/>
              <a:cs typeface="Verdana" charset="0"/>
            </a:endParaRPr>
          </a:p>
        </p:txBody>
      </p:sp>
      <p:sp>
        <p:nvSpPr>
          <p:cNvPr id="5" name="Title 1"/>
          <p:cNvSpPr txBox="1">
            <a:spLocks/>
          </p:cNvSpPr>
          <p:nvPr/>
        </p:nvSpPr>
        <p:spPr>
          <a:xfrm>
            <a:off x="3627751" y="64839"/>
            <a:ext cx="7081678" cy="2957132"/>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dirty="0">
                <a:solidFill>
                  <a:schemeClr val="bg1"/>
                </a:solidFill>
                <a:effectLst>
                  <a:outerShdw blurRad="38100" dist="38100" dir="2700000" algn="tl">
                    <a:srgbClr val="000000">
                      <a:alpha val="43137"/>
                    </a:srgbClr>
                  </a:outerShdw>
                </a:effectLst>
                <a:latin typeface="Verdana" charset="0"/>
                <a:ea typeface="Verdana" charset="0"/>
                <a:cs typeface="Verdana" charset="0"/>
              </a:rPr>
              <a:t>Heart D</a:t>
            </a:r>
            <a:r>
              <a:rPr lang="en-US" altLang="zh-CN" sz="6600" dirty="0">
                <a:solidFill>
                  <a:schemeClr val="bg1"/>
                </a:solidFill>
                <a:effectLst>
                  <a:outerShdw blurRad="38100" dist="38100" dir="2700000" algn="tl">
                    <a:srgbClr val="000000">
                      <a:alpha val="43137"/>
                    </a:srgbClr>
                  </a:outerShdw>
                </a:effectLst>
                <a:latin typeface="Verdana" charset="0"/>
                <a:ea typeface="Verdana" charset="0"/>
                <a:cs typeface="Verdana" charset="0"/>
              </a:rPr>
              <a:t>isease</a:t>
            </a:r>
            <a:r>
              <a:rPr lang="en-US" sz="6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br>
              <a:rPr lang="en-US" sz="6600"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ja-JP" altLang="en-US" sz="6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心</a:t>
            </a:r>
            <a:r>
              <a:rPr lang="zh-CN" altLang="en-US" sz="6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臟</a:t>
            </a:r>
            <a:r>
              <a:rPr lang="ja-JP" altLang="en-US" sz="6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病</a:t>
            </a:r>
            <a:endParaRPr lang="en-US" sz="6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TextBox 5"/>
          <p:cNvSpPr txBox="1"/>
          <p:nvPr/>
        </p:nvSpPr>
        <p:spPr>
          <a:xfrm>
            <a:off x="875377" y="126355"/>
            <a:ext cx="3181559" cy="1754326"/>
          </a:xfrm>
          <a:prstGeom prst="rect">
            <a:avLst/>
          </a:prstGeom>
          <a:noFill/>
        </p:spPr>
        <p:txBody>
          <a:bodyPr wrap="square" rtlCol="0">
            <a:spAutoFit/>
          </a:bodyPr>
          <a:lstStyle/>
          <a:p>
            <a:pPr algn="ctr"/>
            <a:r>
              <a:rPr lang="en-US" sz="4000" b="1" dirty="0">
                <a:solidFill>
                  <a:srgbClr val="C00000"/>
                </a:solidFill>
                <a:latin typeface="Verdana" charset="0"/>
                <a:ea typeface="Verdana" charset="0"/>
                <a:cs typeface="Verdana" charset="0"/>
              </a:rPr>
              <a:t>Smoking Causes</a:t>
            </a:r>
            <a:r>
              <a:rPr lang="en-US" altLang="zh-CN" sz="4000" b="1" dirty="0">
                <a:solidFill>
                  <a:srgbClr val="C00000"/>
                </a:solidFill>
                <a:latin typeface="Verdana" charset="0"/>
                <a:ea typeface="Verdana" charset="0"/>
                <a:cs typeface="Verdana" charset="0"/>
              </a:rPr>
              <a:t>:</a:t>
            </a:r>
          </a:p>
          <a:p>
            <a:pPr algn="ctr"/>
            <a:r>
              <a:rPr lang="zh-CN" altLang="en-US" sz="2800" b="1" u="sng" dirty="0">
                <a:solidFill>
                  <a:srgbClr val="C00000"/>
                </a:solidFill>
                <a:latin typeface="PMingLiU" panose="02020500000000000000" pitchFamily="18" charset="-120"/>
                <a:ea typeface="PMingLiU" panose="02020500000000000000" pitchFamily="18" charset="-120"/>
                <a:cs typeface="Verdana" charset="0"/>
              </a:rPr>
              <a:t>吸煙能導致</a:t>
            </a:r>
            <a:endParaRPr lang="en-US" sz="2400" b="1" u="sng" dirty="0">
              <a:solidFill>
                <a:srgbClr val="C00000"/>
              </a:solidFill>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8B070916-A5E4-42F9-9AB2-0EA817B91CBC}"/>
              </a:ext>
            </a:extLst>
          </p:cNvPr>
          <p:cNvPicPr>
            <a:picLocks noChangeAspect="1"/>
          </p:cNvPicPr>
          <p:nvPr/>
        </p:nvPicPr>
        <p:blipFill>
          <a:blip r:embed="rId2"/>
          <a:stretch>
            <a:fillRect/>
          </a:stretch>
        </p:blipFill>
        <p:spPr>
          <a:xfrm>
            <a:off x="11363181" y="1333033"/>
            <a:ext cx="828819" cy="625249"/>
          </a:xfrm>
          <a:prstGeom prst="rect">
            <a:avLst/>
          </a:prstGeom>
        </p:spPr>
      </p:pic>
    </p:spTree>
    <p:extLst>
      <p:ext uri="{BB962C8B-B14F-4D97-AF65-F5344CB8AC3E}">
        <p14:creationId xmlns:p14="http://schemas.microsoft.com/office/powerpoint/2010/main" val="203757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F15-CD18-422B-85B1-F6385E231448}"/>
              </a:ext>
            </a:extLst>
          </p:cNvPr>
          <p:cNvSpPr>
            <a:spLocks noGrp="1"/>
          </p:cNvSpPr>
          <p:nvPr>
            <p:ph type="title"/>
          </p:nvPr>
        </p:nvSpPr>
        <p:spPr/>
        <p:txBody>
          <a:bodyPr/>
          <a:lstStyle/>
          <a:p>
            <a:pPr algn="ctr"/>
            <a:r>
              <a:rPr lang="en-US" sz="3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North American Chinatown Smoke Free Day</a:t>
            </a:r>
            <a:br>
              <a:rPr lang="en-US" sz="3600" dirty="0">
                <a:solidFill>
                  <a:schemeClr val="bg1"/>
                </a:solidFill>
              </a:rPr>
            </a:br>
            <a:r>
              <a:rPr lang="zh-TW" alt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北美華埠戒煙日</a:t>
            </a:r>
            <a:endParaRPr 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sp>
        <p:nvSpPr>
          <p:cNvPr id="3" name="Content Placeholder 2">
            <a:extLst>
              <a:ext uri="{FF2B5EF4-FFF2-40B4-BE49-F238E27FC236}">
                <a16:creationId xmlns:a16="http://schemas.microsoft.com/office/drawing/2014/main" id="{A8C78D7B-D76A-4450-8C7D-98F0C7668D33}"/>
              </a:ext>
            </a:extLst>
          </p:cNvPr>
          <p:cNvSpPr>
            <a:spLocks noGrp="1"/>
          </p:cNvSpPr>
          <p:nvPr>
            <p:ph idx="1"/>
          </p:nvPr>
        </p:nvSpPr>
        <p:spPr>
          <a:xfrm>
            <a:off x="810000" y="2289664"/>
            <a:ext cx="10554574" cy="4373783"/>
          </a:xfrm>
        </p:spPr>
        <p:txBody>
          <a:bodyPr>
            <a:normAutofit fontScale="77500" lnSpcReduction="20000"/>
          </a:bodyPr>
          <a:lstStyle/>
          <a:p>
            <a:pPr marL="0" indent="0" algn="ctr">
              <a:buNone/>
            </a:pPr>
            <a:endParaRPr lang="en-US" dirty="0">
              <a:solidFill>
                <a:schemeClr val="bg1"/>
              </a:solidFill>
            </a:endParaRPr>
          </a:p>
          <a:p>
            <a:pPr marL="0" indent="0" algn="ctr">
              <a:buNone/>
            </a:pPr>
            <a:r>
              <a:rPr lang="en-US" dirty="0">
                <a:solidFill>
                  <a:schemeClr val="bg1"/>
                </a:solidFill>
              </a:rPr>
              <a:t>This presentation was prepared by </a:t>
            </a: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bg1"/>
                </a:solidFill>
              </a:rPr>
              <a:t>Chinese American Medical Society, New York</a:t>
            </a:r>
          </a:p>
          <a:p>
            <a:pPr marL="0" indent="0" algn="ctr">
              <a:buNone/>
            </a:pPr>
            <a:r>
              <a:rPr lang="en-US" sz="1400" dirty="0">
                <a:solidFill>
                  <a:schemeClr val="bg1"/>
                </a:solidFill>
              </a:rPr>
              <a:t>Maggie Chen </a:t>
            </a:r>
          </a:p>
          <a:p>
            <a:pPr marL="0" indent="0" algn="ctr">
              <a:buNone/>
            </a:pPr>
            <a:r>
              <a:rPr lang="en-US" sz="1400" dirty="0">
                <a:solidFill>
                  <a:schemeClr val="bg1"/>
                </a:solidFill>
              </a:rPr>
              <a:t> Warren W. Chin, M.D., Executive Director</a:t>
            </a:r>
          </a:p>
          <a:p>
            <a:pPr marL="0" indent="0" algn="ctr">
              <a:buNone/>
            </a:pPr>
            <a:endParaRPr lang="en-US" sz="1400" dirty="0">
              <a:solidFill>
                <a:schemeClr val="bg1"/>
              </a:solidFill>
            </a:endParaRPr>
          </a:p>
          <a:p>
            <a:pPr marL="0" indent="0" algn="ctr">
              <a:buNone/>
            </a:pPr>
            <a:endParaRPr lang="en-US" sz="1400" dirty="0">
              <a:solidFill>
                <a:schemeClr val="bg1"/>
              </a:solidFill>
            </a:endParaRPr>
          </a:p>
          <a:p>
            <a:pPr marL="0" indent="0" algn="ctr">
              <a:buNone/>
            </a:pPr>
            <a:endParaRPr lang="en-US" sz="1400"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bg1"/>
                </a:solidFill>
              </a:rPr>
              <a:t>With Support From Charles B. Wang Community Health Center, New York</a:t>
            </a:r>
          </a:p>
          <a:p>
            <a:pPr marL="0" indent="0" algn="ctr">
              <a:buNone/>
            </a:pPr>
            <a:r>
              <a:rPr lang="en-US" sz="1400" dirty="0">
                <a:solidFill>
                  <a:schemeClr val="bg1"/>
                </a:solidFill>
              </a:rPr>
              <a:t>Rachelle Ocampo, Associate Director of Health Education</a:t>
            </a:r>
          </a:p>
          <a:p>
            <a:pPr marL="0" indent="0" algn="ctr">
              <a:buNone/>
            </a:pPr>
            <a:r>
              <a:rPr lang="en-US" sz="1400" dirty="0">
                <a:solidFill>
                  <a:schemeClr val="bg1"/>
                </a:solidFill>
              </a:rPr>
              <a:t>Regina Lee, F. Lee, J.D., Executive Vice President of Public Affairs</a:t>
            </a:r>
          </a:p>
          <a:p>
            <a:pPr marL="0" indent="0" algn="ctr">
              <a:buNone/>
            </a:pPr>
            <a:endParaRPr lang="en-US" dirty="0">
              <a:solidFill>
                <a:schemeClr val="bg1"/>
              </a:solidFill>
            </a:endParaRPr>
          </a:p>
          <a:p>
            <a:pPr marL="0" indent="0" algn="ctr">
              <a:buNone/>
            </a:pPr>
            <a:endParaRPr lang="en-US" dirty="0">
              <a:solidFill>
                <a:schemeClr val="bg1"/>
              </a:solidFill>
            </a:endParaRPr>
          </a:p>
        </p:txBody>
      </p:sp>
      <p:pic>
        <p:nvPicPr>
          <p:cNvPr id="4" name="Picture 3">
            <a:extLst>
              <a:ext uri="{FF2B5EF4-FFF2-40B4-BE49-F238E27FC236}">
                <a16:creationId xmlns:a16="http://schemas.microsoft.com/office/drawing/2014/main" id="{B22E7640-2546-493E-A09F-C0BB9D7E03AE}"/>
              </a:ext>
            </a:extLst>
          </p:cNvPr>
          <p:cNvPicPr>
            <a:picLocks noChangeAspect="1"/>
          </p:cNvPicPr>
          <p:nvPr/>
        </p:nvPicPr>
        <p:blipFill>
          <a:blip r:embed="rId2"/>
          <a:stretch>
            <a:fillRect/>
          </a:stretch>
        </p:blipFill>
        <p:spPr>
          <a:xfrm>
            <a:off x="11364574" y="1297523"/>
            <a:ext cx="828819" cy="6252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962" y="2832732"/>
            <a:ext cx="557457" cy="677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384" y="4730040"/>
            <a:ext cx="2474615" cy="514459"/>
          </a:xfrm>
          <a:prstGeom prst="rect">
            <a:avLst/>
          </a:prstGeom>
        </p:spPr>
      </p:pic>
    </p:spTree>
    <p:extLst>
      <p:ext uri="{BB962C8B-B14F-4D97-AF65-F5344CB8AC3E}">
        <p14:creationId xmlns:p14="http://schemas.microsoft.com/office/powerpoint/2010/main" val="1666451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59459" y="213977"/>
            <a:ext cx="7732542" cy="2837400"/>
          </a:xfrm>
        </p:spPr>
        <p:txBody>
          <a:bodyPr>
            <a:noAutofit/>
          </a:bodyPr>
          <a:lstStyle/>
          <a:p>
            <a:pPr algn="ctr"/>
            <a:r>
              <a:rPr lang="en-US" sz="7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Stroke</a:t>
            </a:r>
            <a:br>
              <a:rPr lang="en-US" sz="7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ja-JP" altLang="en-US" sz="72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中風</a:t>
            </a:r>
            <a:endParaRPr lang="en-US" sz="72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8" name="Content Placeholder 2"/>
          <p:cNvSpPr>
            <a:spLocks noGrp="1"/>
          </p:cNvSpPr>
          <p:nvPr>
            <p:ph idx="1"/>
          </p:nvPr>
        </p:nvSpPr>
        <p:spPr>
          <a:xfrm>
            <a:off x="4909625" y="3051376"/>
            <a:ext cx="7282376" cy="3806623"/>
          </a:xfrm>
        </p:spPr>
        <p:txBody>
          <a:bodyPr>
            <a:normAutofit/>
          </a:bodyPr>
          <a:lstStyle/>
          <a:p>
            <a:pPr marL="0" indent="0" algn="ctr">
              <a:buNone/>
            </a:pPr>
            <a:r>
              <a:rPr lang="en-US" altLang="zh-CN" sz="2400" dirty="0">
                <a:solidFill>
                  <a:schemeClr val="bg1"/>
                </a:solidFill>
                <a:latin typeface="Verdana" charset="0"/>
                <a:ea typeface="Verdana" charset="0"/>
                <a:cs typeface="Verdana" charset="0"/>
              </a:rPr>
              <a:t>Men</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who</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smoke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more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than</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pack</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day</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of</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cigarettes</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also</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at</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greatly</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increased</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risk</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of</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stroke.</a:t>
            </a:r>
            <a:r>
              <a:rPr lang="zh-CN" altLang="en-US" sz="2400" dirty="0">
                <a:solidFill>
                  <a:schemeClr val="bg1"/>
                </a:solidFill>
                <a:latin typeface="Verdana" charset="0"/>
                <a:ea typeface="Verdana" charset="0"/>
                <a:cs typeface="Verdana" charset="0"/>
              </a:rPr>
              <a:t> </a:t>
            </a:r>
            <a:endParaRPr lang="en-US" altLang="zh-CN" sz="2400" dirty="0">
              <a:solidFill>
                <a:schemeClr val="bg1"/>
              </a:solidFill>
              <a:latin typeface="Verdana" charset="0"/>
              <a:ea typeface="Verdana" charset="0"/>
              <a:cs typeface="Verdana" charset="0"/>
            </a:endParaRPr>
          </a:p>
          <a:p>
            <a:pPr marL="0" indent="0" algn="ctr">
              <a:buNone/>
            </a:pPr>
            <a:endParaRPr lang="en-US" altLang="zh-CN" sz="2400" dirty="0">
              <a:solidFill>
                <a:schemeClr val="bg1"/>
              </a:solidFill>
              <a:latin typeface="Verdana" charset="0"/>
              <a:ea typeface="Verdana" charset="0"/>
              <a:cs typeface="Verdana" charset="0"/>
            </a:endParaRPr>
          </a:p>
          <a:p>
            <a:pPr marL="0" indent="0" algn="ctr">
              <a:buNone/>
            </a:pPr>
            <a:r>
              <a:rPr lang="zh-TW" altLang="en-US" sz="2800" dirty="0">
                <a:solidFill>
                  <a:schemeClr val="bg1"/>
                </a:solidFill>
                <a:latin typeface="PMingLiU" panose="02020500000000000000" pitchFamily="18" charset="-120"/>
                <a:ea typeface="PMingLiU" panose="02020500000000000000" pitchFamily="18" charset="-120"/>
                <a:cs typeface="Verdana" charset="0"/>
              </a:rPr>
              <a:t>每天吸煙超過一包的男</a:t>
            </a:r>
            <a:r>
              <a:rPr lang="zh-CN" altLang="en-US" sz="2800" dirty="0">
                <a:solidFill>
                  <a:schemeClr val="bg1"/>
                </a:solidFill>
                <a:latin typeface="PMingLiU" panose="02020500000000000000" pitchFamily="18" charset="-120"/>
                <a:ea typeface="PMingLiU" panose="02020500000000000000" pitchFamily="18" charset="-120"/>
                <a:cs typeface="Verdana" charset="0"/>
              </a:rPr>
              <a:t>性</a:t>
            </a:r>
            <a:r>
              <a:rPr lang="zh-TW" altLang="en-US" sz="2800" dirty="0">
                <a:solidFill>
                  <a:schemeClr val="bg1"/>
                </a:solidFill>
                <a:latin typeface="PMingLiU" panose="02020500000000000000" pitchFamily="18" charset="-120"/>
                <a:ea typeface="PMingLiU" panose="02020500000000000000" pitchFamily="18" charset="-120"/>
                <a:cs typeface="Verdana" charset="0"/>
              </a:rPr>
              <a:t>也大大增加了中風的風險。</a:t>
            </a:r>
            <a:endParaRPr lang="en-US" altLang="zh-CN" sz="2800" dirty="0">
              <a:solidFill>
                <a:schemeClr val="bg1"/>
              </a:solidFill>
              <a:latin typeface="PMingLiU" panose="02020500000000000000" pitchFamily="18" charset="-120"/>
              <a:ea typeface="PMingLiU" panose="02020500000000000000" pitchFamily="18" charset="-120"/>
              <a:cs typeface="Verdana" charset="0"/>
            </a:endParaRPr>
          </a:p>
        </p:txBody>
      </p:sp>
      <p:pic>
        <p:nvPicPr>
          <p:cNvPr id="6" name="Picture 5"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566" b="23077"/>
          <a:stretch/>
        </p:blipFill>
        <p:spPr bwMode="auto">
          <a:xfrm>
            <a:off x="562288" y="2466156"/>
            <a:ext cx="3897170" cy="38087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377" y="126355"/>
            <a:ext cx="3181559" cy="1754326"/>
          </a:xfrm>
          <a:prstGeom prst="rect">
            <a:avLst/>
          </a:prstGeom>
          <a:noFill/>
        </p:spPr>
        <p:txBody>
          <a:bodyPr wrap="square" rtlCol="0">
            <a:spAutoFit/>
          </a:bodyPr>
          <a:lstStyle/>
          <a:p>
            <a:pPr algn="ctr"/>
            <a:r>
              <a:rPr lang="en-US" sz="4000" b="1" dirty="0">
                <a:solidFill>
                  <a:srgbClr val="C00000"/>
                </a:solidFill>
                <a:latin typeface="Verdana" charset="0"/>
                <a:ea typeface="Verdana" charset="0"/>
                <a:cs typeface="Verdana" charset="0"/>
              </a:rPr>
              <a:t>Smoking Causes</a:t>
            </a:r>
            <a:r>
              <a:rPr lang="en-US" altLang="zh-CN" sz="4000" b="1" dirty="0">
                <a:solidFill>
                  <a:srgbClr val="C00000"/>
                </a:solidFill>
                <a:latin typeface="Verdana" charset="0"/>
                <a:ea typeface="Verdana" charset="0"/>
                <a:cs typeface="Verdana" charset="0"/>
              </a:rPr>
              <a:t>:</a:t>
            </a:r>
          </a:p>
          <a:p>
            <a:pPr algn="ctr"/>
            <a:r>
              <a:rPr lang="zh-CN" altLang="en-US" sz="2800" b="1" u="sng" dirty="0">
                <a:solidFill>
                  <a:srgbClr val="C00000"/>
                </a:solidFill>
                <a:latin typeface="PMingLiU" panose="02020500000000000000" pitchFamily="18" charset="-120"/>
                <a:ea typeface="PMingLiU" panose="02020500000000000000" pitchFamily="18" charset="-120"/>
                <a:cs typeface="Verdana" charset="0"/>
              </a:rPr>
              <a:t>吸煙能導致</a:t>
            </a:r>
            <a:endParaRPr lang="en-US" sz="2400" b="1" u="sng" dirty="0">
              <a:solidFill>
                <a:srgbClr val="C00000"/>
              </a:solidFill>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54A221EE-E4F1-4C3C-9CE2-822BA608C65B}"/>
              </a:ext>
            </a:extLst>
          </p:cNvPr>
          <p:cNvPicPr>
            <a:picLocks noChangeAspect="1"/>
          </p:cNvPicPr>
          <p:nvPr/>
        </p:nvPicPr>
        <p:blipFill>
          <a:blip r:embed="rId3"/>
          <a:stretch>
            <a:fillRect/>
          </a:stretch>
        </p:blipFill>
        <p:spPr>
          <a:xfrm>
            <a:off x="11363181" y="1320052"/>
            <a:ext cx="828819" cy="625249"/>
          </a:xfrm>
          <a:prstGeom prst="rect">
            <a:avLst/>
          </a:prstGeom>
        </p:spPr>
      </p:pic>
    </p:spTree>
    <p:extLst>
      <p:ext uri="{BB962C8B-B14F-4D97-AF65-F5344CB8AC3E}">
        <p14:creationId xmlns:p14="http://schemas.microsoft.com/office/powerpoint/2010/main" val="72921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12" y="2912012"/>
            <a:ext cx="10554574" cy="3945988"/>
          </a:xfrm>
        </p:spPr>
        <p:txBody>
          <a:bodyPr>
            <a:normAutofit/>
          </a:bodyPr>
          <a:lstStyle/>
          <a:p>
            <a:pPr>
              <a:buFont typeface="Wingdings" charset="2"/>
              <a:buChar char="v"/>
            </a:pPr>
            <a:r>
              <a:rPr lang="zh-CN" altLang="en-US" sz="2400" dirty="0">
                <a:solidFill>
                  <a:schemeClr val="bg1"/>
                </a:solidFill>
              </a:rPr>
              <a:t> </a:t>
            </a:r>
            <a:r>
              <a:rPr lang="en-US" sz="2400" dirty="0">
                <a:solidFill>
                  <a:schemeClr val="bg1"/>
                </a:solidFill>
              </a:rPr>
              <a:t>Smoking makes blood sticky and clots are more likely to form.  It also increase plaque build up in your arteries. These are the right conditions for a stroke to occur.</a:t>
            </a:r>
          </a:p>
          <a:p>
            <a:pPr>
              <a:buFont typeface="Wingdings" charset="2"/>
              <a:buChar char="v"/>
            </a:pPr>
            <a:endParaRPr lang="en-US" sz="2400" dirty="0">
              <a:solidFill>
                <a:schemeClr val="bg1"/>
              </a:solidFill>
            </a:endParaRPr>
          </a:p>
          <a:p>
            <a:pPr>
              <a:buFont typeface="Wingdings" charset="2"/>
              <a:buChar char="v"/>
            </a:pPr>
            <a:r>
              <a:rPr lang="zh-CN" altLang="en-US" sz="2400" dirty="0">
                <a:solidFill>
                  <a:schemeClr val="bg1"/>
                </a:solidFill>
                <a:latin typeface="PMingLiU" panose="02020500000000000000" pitchFamily="18" charset="-120"/>
                <a:ea typeface="PMingLiU" panose="02020500000000000000" pitchFamily="18" charset="-120"/>
              </a:rPr>
              <a:t> 吸烟会使血液粘稠度增高，促使血液中形成血液凝块。吸煙能導致動脈斑塊在頸動脈的積累。這些狀況都能使中風的發生。</a:t>
            </a:r>
            <a:endParaRPr lang="en-US" sz="2400" dirty="0">
              <a:solidFill>
                <a:schemeClr val="bg1"/>
              </a:solidFill>
              <a:latin typeface="PMingLiU" panose="02020500000000000000" pitchFamily="18" charset="-120"/>
              <a:ea typeface="PMingLiU" panose="02020500000000000000" pitchFamily="18" charset="-120"/>
            </a:endParaRPr>
          </a:p>
        </p:txBody>
      </p:sp>
      <p:sp>
        <p:nvSpPr>
          <p:cNvPr id="4" name="Title 1"/>
          <p:cNvSpPr txBox="1">
            <a:spLocks/>
          </p:cNvSpPr>
          <p:nvPr/>
        </p:nvSpPr>
        <p:spPr>
          <a:xfrm>
            <a:off x="4459459" y="213977"/>
            <a:ext cx="7732542" cy="28374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Stroke</a:t>
            </a:r>
            <a:br>
              <a:rPr lang="en-US" sz="7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ja-JP" altLang="en-US" sz="7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中風</a:t>
            </a:r>
            <a:endParaRPr lang="en-US" sz="7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6" name="TextBox 5"/>
          <p:cNvSpPr txBox="1"/>
          <p:nvPr/>
        </p:nvSpPr>
        <p:spPr>
          <a:xfrm>
            <a:off x="875377" y="126355"/>
            <a:ext cx="3181559" cy="1754326"/>
          </a:xfrm>
          <a:prstGeom prst="rect">
            <a:avLst/>
          </a:prstGeom>
          <a:noFill/>
        </p:spPr>
        <p:txBody>
          <a:bodyPr wrap="square" rtlCol="0">
            <a:spAutoFit/>
          </a:bodyPr>
          <a:lstStyle/>
          <a:p>
            <a:pPr algn="ctr"/>
            <a:r>
              <a:rPr lang="en-US" sz="4000" b="1" dirty="0">
                <a:solidFill>
                  <a:srgbClr val="C00000"/>
                </a:solidFill>
                <a:latin typeface="Verdana" charset="0"/>
                <a:ea typeface="Verdana" charset="0"/>
                <a:cs typeface="Verdana" charset="0"/>
              </a:rPr>
              <a:t>Smoking Causes</a:t>
            </a:r>
            <a:r>
              <a:rPr lang="en-US" altLang="zh-CN" sz="4000" b="1" dirty="0">
                <a:solidFill>
                  <a:srgbClr val="C00000"/>
                </a:solidFill>
                <a:latin typeface="Verdana" charset="0"/>
                <a:ea typeface="Verdana" charset="0"/>
                <a:cs typeface="Verdana" charset="0"/>
              </a:rPr>
              <a:t>:</a:t>
            </a:r>
          </a:p>
          <a:p>
            <a:pPr algn="ctr"/>
            <a:r>
              <a:rPr lang="zh-CN" altLang="en-US" sz="2800" b="1" u="sng" dirty="0">
                <a:solidFill>
                  <a:srgbClr val="C00000"/>
                </a:solidFill>
                <a:latin typeface="PMingLiU" panose="02020500000000000000" pitchFamily="18" charset="-120"/>
                <a:ea typeface="PMingLiU" panose="02020500000000000000" pitchFamily="18" charset="-120"/>
                <a:cs typeface="Verdana" charset="0"/>
              </a:rPr>
              <a:t>吸煙能導致</a:t>
            </a:r>
            <a:endParaRPr lang="en-US" sz="2400" b="1" u="sng" dirty="0">
              <a:solidFill>
                <a:srgbClr val="C00000"/>
              </a:solidFill>
              <a:latin typeface="PMingLiU" panose="02020500000000000000" pitchFamily="18" charset="-120"/>
              <a:ea typeface="PMingLiU" panose="02020500000000000000" pitchFamily="18" charset="-120"/>
              <a:cs typeface="Verdana" charset="0"/>
            </a:endParaRPr>
          </a:p>
        </p:txBody>
      </p:sp>
      <p:pic>
        <p:nvPicPr>
          <p:cNvPr id="5" name="Picture 4">
            <a:extLst>
              <a:ext uri="{FF2B5EF4-FFF2-40B4-BE49-F238E27FC236}">
                <a16:creationId xmlns:a16="http://schemas.microsoft.com/office/drawing/2014/main" id="{998B76BD-9AEA-47B1-9380-37CAC0D41417}"/>
              </a:ext>
            </a:extLst>
          </p:cNvPr>
          <p:cNvPicPr>
            <a:picLocks noChangeAspect="1"/>
          </p:cNvPicPr>
          <p:nvPr/>
        </p:nvPicPr>
        <p:blipFill>
          <a:blip r:embed="rId2"/>
          <a:stretch>
            <a:fillRect/>
          </a:stretch>
        </p:blipFill>
        <p:spPr>
          <a:xfrm>
            <a:off x="11337540" y="1255432"/>
            <a:ext cx="828819" cy="625249"/>
          </a:xfrm>
          <a:prstGeom prst="rect">
            <a:avLst/>
          </a:prstGeom>
        </p:spPr>
      </p:pic>
    </p:spTree>
    <p:extLst>
      <p:ext uri="{BB962C8B-B14F-4D97-AF65-F5344CB8AC3E}">
        <p14:creationId xmlns:p14="http://schemas.microsoft.com/office/powerpoint/2010/main" val="33374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891" y="2195385"/>
            <a:ext cx="6006654" cy="4078806"/>
          </a:xfrm>
        </p:spPr>
        <p:txBody>
          <a:bodyPr>
            <a:normAutofit/>
          </a:bodyPr>
          <a:lstStyle/>
          <a:p>
            <a:pPr>
              <a:buFont typeface="Wingdings" charset="2"/>
              <a:buChar char="v"/>
            </a:pPr>
            <a:r>
              <a:rPr lang="zh-CN" altLang="en-US" sz="2800" dirty="0">
                <a:solidFill>
                  <a:schemeClr val="bg1"/>
                </a:solidFill>
                <a:latin typeface="Verdana" charset="0"/>
                <a:ea typeface="Verdana" charset="0"/>
                <a:cs typeface="Verdana" charset="0"/>
              </a:rPr>
              <a:t> </a:t>
            </a:r>
            <a:r>
              <a:rPr lang="en-US" sz="2800" dirty="0">
                <a:solidFill>
                  <a:schemeClr val="bg1"/>
                </a:solidFill>
                <a:latin typeface="Verdana" charset="0"/>
                <a:ea typeface="Verdana" charset="0"/>
                <a:cs typeface="Verdana" charset="0"/>
              </a:rPr>
              <a:t>Lung and Breathing issues: </a:t>
            </a:r>
            <a:r>
              <a:rPr lang="en-US" altLang="zh-CN" sz="2800" dirty="0">
                <a:solidFill>
                  <a:schemeClr val="bg1"/>
                </a:solidFill>
                <a:latin typeface="PMingLiU" panose="02020500000000000000" pitchFamily="18" charset="-120"/>
                <a:ea typeface="PMingLiU" panose="02020500000000000000" pitchFamily="18" charset="-120"/>
                <a:cs typeface="Verdana" charset="0"/>
              </a:rPr>
              <a:t>(</a:t>
            </a:r>
            <a:r>
              <a:rPr lang="zh-CN" altLang="en-US" sz="2800" dirty="0">
                <a:solidFill>
                  <a:schemeClr val="bg1"/>
                </a:solidFill>
                <a:latin typeface="PMingLiU" panose="02020500000000000000" pitchFamily="18" charset="-120"/>
                <a:ea typeface="PMingLiU" panose="02020500000000000000" pitchFamily="18" charset="-120"/>
                <a:cs typeface="Verdana" charset="0"/>
              </a:rPr>
              <a:t>費和呼吸問題</a:t>
            </a:r>
            <a:r>
              <a:rPr lang="en-US" altLang="zh-CN" sz="2800" dirty="0">
                <a:solidFill>
                  <a:schemeClr val="bg1"/>
                </a:solidFill>
                <a:latin typeface="PMingLiU" panose="02020500000000000000" pitchFamily="18" charset="-120"/>
                <a:ea typeface="PMingLiU" panose="02020500000000000000" pitchFamily="18" charset="-120"/>
                <a:cs typeface="Verdana" charset="0"/>
              </a:rPr>
              <a:t>)</a:t>
            </a:r>
            <a:endParaRPr lang="en-US" sz="28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sz="2400" dirty="0">
                <a:solidFill>
                  <a:schemeClr val="bg1"/>
                </a:solidFill>
                <a:latin typeface="Verdana" charset="0"/>
                <a:ea typeface="Verdana" charset="0"/>
                <a:cs typeface="Verdana" charset="0"/>
              </a:rPr>
              <a:t>Asthma</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PMingLiU" panose="02020500000000000000" pitchFamily="18" charset="-120"/>
                <a:ea typeface="PMingLiU" panose="02020500000000000000" pitchFamily="18" charset="-120"/>
                <a:cs typeface="Verdana" charset="0"/>
              </a:rPr>
              <a:t>(</a:t>
            </a:r>
            <a:r>
              <a:rPr lang="zh-TW" altLang="en-US" sz="2400" b="1" dirty="0">
                <a:solidFill>
                  <a:schemeClr val="bg1"/>
                </a:solidFill>
                <a:latin typeface="PMingLiU" panose="02020500000000000000" pitchFamily="18" charset="-120"/>
                <a:ea typeface="PMingLiU" panose="02020500000000000000" pitchFamily="18" charset="-120"/>
                <a:cs typeface="Verdana" charset="0"/>
              </a:rPr>
              <a:t>哮喘</a:t>
            </a:r>
            <a:r>
              <a:rPr lang="en-US" altLang="zh-CN" sz="2400" b="1" dirty="0">
                <a:solidFill>
                  <a:schemeClr val="bg1"/>
                </a:solidFill>
                <a:latin typeface="PMingLiU" panose="02020500000000000000" pitchFamily="18" charset="-120"/>
                <a:ea typeface="PMingLiU" panose="02020500000000000000" pitchFamily="18" charset="-120"/>
                <a:cs typeface="Verdana" charset="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Chronic</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Obstructive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Verdana" charset="0"/>
                <a:ea typeface="Verdana" charset="0"/>
                <a:cs typeface="Verdana" charset="0"/>
              </a:rPr>
              <a:t>Pulmonary</a:t>
            </a:r>
            <a:r>
              <a:rPr lang="zh-CN" altLang="en-US" sz="2400" dirty="0">
                <a:solidFill>
                  <a:schemeClr val="bg1"/>
                </a:solidFill>
                <a:latin typeface="Verdana" charset="0"/>
                <a:ea typeface="Verdana" charset="0"/>
                <a:cs typeface="Verdana" charset="0"/>
              </a:rPr>
              <a:t>    </a:t>
            </a:r>
            <a:endParaRPr lang="en-US" altLang="zh-CN" sz="2400" dirty="0">
              <a:solidFill>
                <a:schemeClr val="bg1"/>
              </a:solidFill>
              <a:latin typeface="Verdana" charset="0"/>
              <a:ea typeface="Verdana" charset="0"/>
              <a:cs typeface="Verdana" charset="0"/>
            </a:endParaRPr>
          </a:p>
          <a:p>
            <a:pPr marL="457200" lvl="1" indent="0">
              <a:buNone/>
            </a:pPr>
            <a:r>
              <a:rPr lang="en-US" altLang="zh-CN" sz="2400" dirty="0">
                <a:solidFill>
                  <a:schemeClr val="bg1"/>
                </a:solidFill>
                <a:latin typeface="Verdana" charset="0"/>
                <a:ea typeface="Verdana" charset="0"/>
                <a:cs typeface="Verdana" charset="0"/>
              </a:rPr>
              <a:t>	Disease</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PMingLiU" panose="02020500000000000000" pitchFamily="18" charset="-120"/>
                <a:ea typeface="PMingLiU" panose="02020500000000000000" pitchFamily="18" charset="-120"/>
                <a:cs typeface="Verdana" charset="0"/>
              </a:rPr>
              <a:t>(</a:t>
            </a:r>
            <a:r>
              <a:rPr lang="zh-CN" altLang="en-US" sz="2400" dirty="0">
                <a:solidFill>
                  <a:schemeClr val="bg1"/>
                </a:solidFill>
                <a:latin typeface="PMingLiU" panose="02020500000000000000" pitchFamily="18" charset="-120"/>
                <a:ea typeface="PMingLiU" panose="02020500000000000000" pitchFamily="18" charset="-120"/>
              </a:rPr>
              <a:t>慢性阻塞性肺病</a:t>
            </a:r>
            <a:r>
              <a:rPr lang="en-US" altLang="zh-CN" sz="2400" dirty="0">
                <a:solidFill>
                  <a:schemeClr val="bg1"/>
                </a:solidFill>
                <a:latin typeface="PMingLiU" panose="02020500000000000000" pitchFamily="18" charset="-120"/>
                <a:ea typeface="PMingLiU" panose="02020500000000000000" pitchFamily="18" charset="-12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sz="2400" dirty="0">
                <a:solidFill>
                  <a:schemeClr val="bg1"/>
                </a:solidFill>
                <a:latin typeface="Verdana" charset="0"/>
                <a:ea typeface="Verdana" charset="0"/>
                <a:cs typeface="Verdana" charset="0"/>
              </a:rPr>
              <a:t>Chronic Bronchitis</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PMingLiU" panose="02020500000000000000" pitchFamily="18" charset="-120"/>
                <a:ea typeface="PMingLiU" panose="02020500000000000000" pitchFamily="18" charset="-120"/>
                <a:cs typeface="Verdana" charset="0"/>
              </a:rPr>
              <a:t>(</a:t>
            </a:r>
            <a:r>
              <a:rPr lang="zh-TW" altLang="en-US" sz="2400" dirty="0">
                <a:solidFill>
                  <a:schemeClr val="bg1"/>
                </a:solidFill>
                <a:latin typeface="PMingLiU" panose="02020500000000000000" pitchFamily="18" charset="-120"/>
                <a:ea typeface="PMingLiU" panose="02020500000000000000" pitchFamily="18" charset="-120"/>
              </a:rPr>
              <a:t>慢性支氣管炎</a:t>
            </a:r>
            <a:r>
              <a:rPr lang="en-US" altLang="zh-CN" sz="2400" dirty="0">
                <a:solidFill>
                  <a:schemeClr val="bg1"/>
                </a:solidFill>
                <a:latin typeface="PMingLiU" panose="02020500000000000000" pitchFamily="18" charset="-120"/>
                <a:ea typeface="PMingLiU" panose="02020500000000000000" pitchFamily="18" charset="-12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a:p>
            <a:pPr lvl="1">
              <a:buFont typeface="Wingdings" charset="2"/>
              <a:buChar char="v"/>
            </a:pPr>
            <a:r>
              <a:rPr lang="zh-CN" altLang="en-US" sz="2400" dirty="0">
                <a:solidFill>
                  <a:schemeClr val="bg1"/>
                </a:solidFill>
                <a:latin typeface="Verdana" charset="0"/>
                <a:ea typeface="Verdana" charset="0"/>
                <a:cs typeface="Verdana" charset="0"/>
              </a:rPr>
              <a:t> </a:t>
            </a:r>
            <a:r>
              <a:rPr lang="en-US" sz="2400" dirty="0">
                <a:solidFill>
                  <a:schemeClr val="bg1"/>
                </a:solidFill>
                <a:latin typeface="Verdana" charset="0"/>
                <a:ea typeface="Verdana" charset="0"/>
                <a:cs typeface="Verdana" charset="0"/>
              </a:rPr>
              <a:t>Emphysema</a:t>
            </a:r>
            <a:r>
              <a:rPr lang="zh-CN" altLang="en-US" sz="2400" dirty="0">
                <a:solidFill>
                  <a:schemeClr val="bg1"/>
                </a:solidFill>
                <a:latin typeface="Verdana" charset="0"/>
                <a:ea typeface="Verdana" charset="0"/>
                <a:cs typeface="Verdana" charset="0"/>
              </a:rPr>
              <a:t> </a:t>
            </a:r>
            <a:r>
              <a:rPr lang="en-US" altLang="zh-CN" sz="2400" dirty="0">
                <a:solidFill>
                  <a:schemeClr val="bg1"/>
                </a:solidFill>
                <a:latin typeface="PMingLiU" panose="02020500000000000000" pitchFamily="18" charset="-120"/>
                <a:ea typeface="PMingLiU" panose="02020500000000000000" pitchFamily="18" charset="-120"/>
                <a:cs typeface="Verdana" charset="0"/>
              </a:rPr>
              <a:t>(</a:t>
            </a:r>
            <a:r>
              <a:rPr lang="zh-CN" altLang="en-US" sz="2400" dirty="0">
                <a:solidFill>
                  <a:schemeClr val="bg1"/>
                </a:solidFill>
                <a:latin typeface="PMingLiU" panose="02020500000000000000" pitchFamily="18" charset="-120"/>
                <a:ea typeface="PMingLiU" panose="02020500000000000000" pitchFamily="18" charset="-120"/>
                <a:cs typeface="Verdana" charset="0"/>
              </a:rPr>
              <a:t>肺氣腫</a:t>
            </a:r>
            <a:r>
              <a:rPr lang="en-US" altLang="zh-CN" sz="2400" dirty="0">
                <a:solidFill>
                  <a:schemeClr val="bg1"/>
                </a:solidFill>
                <a:latin typeface="PMingLiU" panose="02020500000000000000" pitchFamily="18" charset="-120"/>
                <a:ea typeface="PMingLiU" panose="02020500000000000000" pitchFamily="18" charset="-120"/>
                <a:cs typeface="Verdana" charset="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9910" l="417" r="100000">
                        <a14:foregroundMark x1="73833" y1="44685" x2="73833" y2="44685"/>
                        <a14:foregroundMark x1="69250" y1="41441" x2="69250" y2="41441"/>
                        <a14:foregroundMark x1="59583" y1="44324" x2="59583" y2="44324"/>
                        <a14:foregroundMark x1="67167" y1="44505" x2="67167" y2="44505"/>
                        <a14:foregroundMark x1="69250" y1="45766" x2="69250" y2="45766"/>
                        <a14:foregroundMark x1="62500" y1="37568" x2="62500" y2="37568"/>
                        <a14:foregroundMark x1="65333" y1="38559" x2="65333" y2="38559"/>
                        <a14:foregroundMark x1="11583" y1="64865" x2="11583" y2="64865"/>
                        <a14:foregroundMark x1="15000" y1="67928" x2="15000" y2="67928"/>
                        <a14:foregroundMark x1="16583" y1="73243" x2="16583" y2="73243"/>
                        <a14:foregroundMark x1="15750" y1="44685" x2="15750" y2="44685"/>
                        <a14:foregroundMark x1="6500" y1="63153" x2="6500" y2="63153"/>
                        <a14:foregroundMark x1="1750" y1="67117" x2="1750" y2="67117"/>
                      </a14:backgroundRemoval>
                    </a14:imgEffect>
                  </a14:imgLayer>
                </a14:imgProps>
              </a:ext>
            </a:extLst>
          </a:blip>
          <a:stretch>
            <a:fillRect/>
          </a:stretch>
        </p:blipFill>
        <p:spPr>
          <a:xfrm>
            <a:off x="6848430" y="1003518"/>
            <a:ext cx="4851724" cy="4487845"/>
          </a:xfrm>
          <a:prstGeom prst="rect">
            <a:avLst/>
          </a:prstGeom>
        </p:spPr>
      </p:pic>
      <p:sp>
        <p:nvSpPr>
          <p:cNvPr id="7" name="TextBox 6"/>
          <p:cNvSpPr txBox="1"/>
          <p:nvPr/>
        </p:nvSpPr>
        <p:spPr>
          <a:xfrm>
            <a:off x="875377" y="126355"/>
            <a:ext cx="3181559" cy="1754326"/>
          </a:xfrm>
          <a:prstGeom prst="rect">
            <a:avLst/>
          </a:prstGeom>
          <a:noFill/>
        </p:spPr>
        <p:txBody>
          <a:bodyPr wrap="square" rtlCol="0">
            <a:spAutoFit/>
          </a:bodyPr>
          <a:lstStyle/>
          <a:p>
            <a:pPr algn="ctr"/>
            <a:r>
              <a:rPr lang="en-US" sz="4000" b="1" dirty="0">
                <a:solidFill>
                  <a:schemeClr val="bg1"/>
                </a:solidFill>
                <a:latin typeface="Verdana" charset="0"/>
                <a:ea typeface="Verdana" charset="0"/>
                <a:cs typeface="Verdana" charset="0"/>
              </a:rPr>
              <a:t>Smoking Causes</a:t>
            </a:r>
            <a:r>
              <a:rPr lang="en-US" altLang="zh-CN" sz="4000" b="1" dirty="0">
                <a:solidFill>
                  <a:schemeClr val="bg1"/>
                </a:solidFill>
                <a:latin typeface="Verdana" charset="0"/>
                <a:ea typeface="Verdana" charset="0"/>
                <a:cs typeface="Verdana" charset="0"/>
              </a:rPr>
              <a:t>:</a:t>
            </a:r>
          </a:p>
          <a:p>
            <a:pPr algn="ctr"/>
            <a:r>
              <a:rPr lang="zh-CN" altLang="en-US" sz="2800" b="1" u="sng" dirty="0">
                <a:solidFill>
                  <a:schemeClr val="bg1"/>
                </a:solidFill>
                <a:latin typeface="PMingLiU" panose="02020500000000000000" pitchFamily="18" charset="-120"/>
                <a:ea typeface="PMingLiU" panose="02020500000000000000" pitchFamily="18" charset="-120"/>
                <a:cs typeface="Verdana" charset="0"/>
              </a:rPr>
              <a:t>吸煙能導致</a:t>
            </a:r>
            <a:endParaRPr lang="en-US" sz="2800" b="1" u="sng" dirty="0">
              <a:solidFill>
                <a:schemeClr val="bg1"/>
              </a:solidFill>
              <a:latin typeface="PMingLiU" panose="02020500000000000000" pitchFamily="18" charset="-120"/>
              <a:ea typeface="PMingLiU" panose="02020500000000000000" pitchFamily="18" charset="-120"/>
              <a:cs typeface="Verdana" charset="0"/>
            </a:endParaRPr>
          </a:p>
        </p:txBody>
      </p:sp>
      <p:pic>
        <p:nvPicPr>
          <p:cNvPr id="5" name="Picture 4">
            <a:extLst>
              <a:ext uri="{FF2B5EF4-FFF2-40B4-BE49-F238E27FC236}">
                <a16:creationId xmlns:a16="http://schemas.microsoft.com/office/drawing/2014/main" id="{03C88838-28F8-4AD5-B006-F384FC48DE46}"/>
              </a:ext>
            </a:extLst>
          </p:cNvPr>
          <p:cNvPicPr>
            <a:picLocks noChangeAspect="1"/>
          </p:cNvPicPr>
          <p:nvPr/>
        </p:nvPicPr>
        <p:blipFill>
          <a:blip r:embed="rId4"/>
          <a:stretch>
            <a:fillRect/>
          </a:stretch>
        </p:blipFill>
        <p:spPr>
          <a:xfrm>
            <a:off x="11363181" y="1255432"/>
            <a:ext cx="828819" cy="625249"/>
          </a:xfrm>
          <a:prstGeom prst="rect">
            <a:avLst/>
          </a:prstGeom>
        </p:spPr>
      </p:pic>
    </p:spTree>
    <p:extLst>
      <p:ext uri="{BB962C8B-B14F-4D97-AF65-F5344CB8AC3E}">
        <p14:creationId xmlns:p14="http://schemas.microsoft.com/office/powerpoint/2010/main" val="10457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EA9B9-F19C-4055-BD60-75C120FC6E94}"/>
              </a:ext>
            </a:extLst>
          </p:cNvPr>
          <p:cNvSpPr>
            <a:spLocks noGrp="1"/>
          </p:cNvSpPr>
          <p:nvPr>
            <p:ph type="title"/>
          </p:nvPr>
        </p:nvSpPr>
        <p:spPr>
          <a:xfrm>
            <a:off x="385008" y="1270907"/>
            <a:ext cx="4332561" cy="4316186"/>
          </a:xfrm>
        </p:spPr>
        <p:txBody>
          <a:bodyPr anchor="ctr">
            <a:normAutofit/>
          </a:bodyPr>
          <a:lstStyle/>
          <a:p>
            <a:pPr algn="r"/>
            <a: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Finally…</a:t>
            </a:r>
            <a:b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TW" altLang="en-US"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最後</a:t>
            </a:r>
            <a:r>
              <a:rPr lang="en-US" altLang="zh-TW"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sz="6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a:extLst>
              <a:ext uri="{FF2B5EF4-FFF2-40B4-BE49-F238E27FC236}">
                <a16:creationId xmlns:a16="http://schemas.microsoft.com/office/drawing/2014/main" id="{1A3383B0-AC15-4B37-B932-652DCBA34D4E}"/>
              </a:ext>
            </a:extLst>
          </p:cNvPr>
          <p:cNvSpPr>
            <a:spLocks noGrp="1"/>
          </p:cNvSpPr>
          <p:nvPr>
            <p:ph idx="1"/>
          </p:nvPr>
        </p:nvSpPr>
        <p:spPr>
          <a:xfrm>
            <a:off x="5361036" y="1270908"/>
            <a:ext cx="6285530" cy="4316186"/>
          </a:xfrm>
          <a:prstGeom prst="rect">
            <a:avLst/>
          </a:prstGeom>
        </p:spPr>
        <p:txBody>
          <a:bodyPr anchor="ctr">
            <a:normAutofit/>
          </a:bodyPr>
          <a:lstStyle/>
          <a:p>
            <a:pPr marL="0" indent="0">
              <a:buNone/>
            </a:pPr>
            <a:r>
              <a:rPr lang="en-US" sz="3200" b="1" dirty="0">
                <a:solidFill>
                  <a:schemeClr val="bg1"/>
                </a:solidFill>
                <a:latin typeface="Verdana" charset="0"/>
                <a:ea typeface="Verdana" charset="0"/>
                <a:cs typeface="Verdana" charset="0"/>
              </a:rPr>
              <a:t>Smokers </a:t>
            </a:r>
            <a:r>
              <a:rPr lang="en-US" sz="3200" b="1" u="sng" dirty="0">
                <a:solidFill>
                  <a:schemeClr val="bg1"/>
                </a:solidFill>
                <a:latin typeface="Verdana" charset="0"/>
                <a:ea typeface="Verdana" charset="0"/>
                <a:cs typeface="Verdana" charset="0"/>
              </a:rPr>
              <a:t>die 10 years earlier</a:t>
            </a:r>
            <a:r>
              <a:rPr lang="en-US" sz="3200" b="1" dirty="0">
                <a:solidFill>
                  <a:schemeClr val="bg1"/>
                </a:solidFill>
                <a:latin typeface="Verdana" charset="0"/>
                <a:ea typeface="Verdana" charset="0"/>
                <a:cs typeface="Verdana" charset="0"/>
              </a:rPr>
              <a:t> than non-smokers.</a:t>
            </a:r>
          </a:p>
          <a:p>
            <a:pPr marL="0" indent="0">
              <a:buNone/>
            </a:pPr>
            <a:endParaRPr lang="en-US" sz="3200" b="1" dirty="0">
              <a:solidFill>
                <a:schemeClr val="bg1"/>
              </a:solidFill>
              <a:latin typeface="Verdana" charset="0"/>
              <a:ea typeface="Verdana" charset="0"/>
              <a:cs typeface="Verdana" charset="0"/>
            </a:endParaRPr>
          </a:p>
          <a:p>
            <a:pPr marL="0" indent="0">
              <a:buNone/>
            </a:pPr>
            <a:r>
              <a:rPr lang="zh-TW" altLang="en-US" sz="3200" dirty="0">
                <a:solidFill>
                  <a:schemeClr val="bg1"/>
                </a:solidFill>
                <a:latin typeface="PMingLiU" panose="02020500000000000000" pitchFamily="18" charset="-120"/>
                <a:ea typeface="PMingLiU" panose="02020500000000000000" pitchFamily="18" charset="-120"/>
                <a:cs typeface="Verdana" charset="0"/>
              </a:rPr>
              <a:t>吸煙者比非吸煙者</a:t>
            </a:r>
            <a:r>
              <a:rPr lang="zh-CN" altLang="en-US" sz="3200" dirty="0">
                <a:solidFill>
                  <a:schemeClr val="bg1"/>
                </a:solidFill>
                <a:latin typeface="PMingLiU" panose="02020500000000000000" pitchFamily="18" charset="-120"/>
                <a:ea typeface="PMingLiU" panose="02020500000000000000" pitchFamily="18" charset="-120"/>
                <a:cs typeface="Verdana" charset="0"/>
              </a:rPr>
              <a:t>提</a:t>
            </a:r>
            <a:r>
              <a:rPr lang="zh-TW" altLang="en-US" sz="3200" u="sng" dirty="0">
                <a:solidFill>
                  <a:schemeClr val="bg1"/>
                </a:solidFill>
                <a:latin typeface="PMingLiU" panose="02020500000000000000" pitchFamily="18" charset="-120"/>
                <a:ea typeface="PMingLiU" panose="02020500000000000000" pitchFamily="18" charset="-120"/>
                <a:cs typeface="Verdana" charset="0"/>
              </a:rPr>
              <a:t>早死</a:t>
            </a:r>
            <a:r>
              <a:rPr lang="zh-CN" altLang="en-US" sz="3200" u="sng" dirty="0">
                <a:solidFill>
                  <a:schemeClr val="bg1"/>
                </a:solidFill>
                <a:latin typeface="PMingLiU" panose="02020500000000000000" pitchFamily="18" charset="-120"/>
                <a:ea typeface="PMingLiU" panose="02020500000000000000" pitchFamily="18" charset="-120"/>
                <a:cs typeface="Verdana" charset="0"/>
              </a:rPr>
              <a:t>亡</a:t>
            </a:r>
            <a:r>
              <a:rPr lang="en-US" altLang="zh-TW" sz="3200" u="sng" dirty="0">
                <a:solidFill>
                  <a:schemeClr val="bg1"/>
                </a:solidFill>
                <a:latin typeface="PMingLiU" panose="02020500000000000000" pitchFamily="18" charset="-120"/>
                <a:ea typeface="PMingLiU" panose="02020500000000000000" pitchFamily="18" charset="-120"/>
                <a:cs typeface="Verdana" charset="0"/>
              </a:rPr>
              <a:t>10</a:t>
            </a:r>
            <a:r>
              <a:rPr lang="zh-TW" altLang="en-US" sz="3200" u="sng" dirty="0">
                <a:solidFill>
                  <a:schemeClr val="bg1"/>
                </a:solidFill>
                <a:latin typeface="PMingLiU" panose="02020500000000000000" pitchFamily="18" charset="-120"/>
                <a:ea typeface="PMingLiU" panose="02020500000000000000" pitchFamily="18" charset="-120"/>
                <a:cs typeface="Verdana" charset="0"/>
              </a:rPr>
              <a:t>年</a:t>
            </a:r>
            <a:r>
              <a:rPr lang="zh-TW" altLang="en-US" sz="3200" dirty="0">
                <a:solidFill>
                  <a:schemeClr val="bg1"/>
                </a:solidFill>
                <a:latin typeface="PMingLiU" panose="02020500000000000000" pitchFamily="18" charset="-120"/>
                <a:ea typeface="PMingLiU" panose="02020500000000000000" pitchFamily="18" charset="-120"/>
                <a:cs typeface="Verdana" charset="0"/>
              </a:rPr>
              <a:t>。</a:t>
            </a:r>
            <a:endParaRPr lang="en-US" sz="3200" dirty="0">
              <a:solidFill>
                <a:schemeClr val="bg1"/>
              </a:solidFill>
              <a:latin typeface="PMingLiU" panose="02020500000000000000" pitchFamily="18" charset="-120"/>
              <a:ea typeface="PMingLiU" panose="02020500000000000000" pitchFamily="18" charset="-120"/>
              <a:cs typeface="Verdana" charset="0"/>
            </a:endParaRPr>
          </a:p>
        </p:txBody>
      </p:sp>
      <p:cxnSp>
        <p:nvCxnSpPr>
          <p:cNvPr id="7" name="Straight Connector 6">
            <a:extLst>
              <a:ext uri="{FF2B5EF4-FFF2-40B4-BE49-F238E27FC236}">
                <a16:creationId xmlns:a16="http://schemas.microsoft.com/office/drawing/2014/main" id="{B7130032-6F42-4582-BC7A-A20EBBE8EA0F}"/>
              </a:ext>
            </a:extLst>
          </p:cNvPr>
          <p:cNvCxnSpPr>
            <a:cxnSpLocks/>
          </p:cNvCxnSpPr>
          <p:nvPr/>
        </p:nvCxnSpPr>
        <p:spPr>
          <a:xfrm>
            <a:off x="4991514" y="1932317"/>
            <a:ext cx="0" cy="3830128"/>
          </a:xfrm>
          <a:prstGeom prst="line">
            <a:avLst/>
          </a:prstGeom>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25860CC-2503-426F-9364-D351765F2EA0}"/>
              </a:ext>
            </a:extLst>
          </p:cNvPr>
          <p:cNvPicPr>
            <a:picLocks noChangeAspect="1"/>
          </p:cNvPicPr>
          <p:nvPr/>
        </p:nvPicPr>
        <p:blipFill>
          <a:blip r:embed="rId2"/>
          <a:stretch>
            <a:fillRect/>
          </a:stretch>
        </p:blipFill>
        <p:spPr>
          <a:xfrm>
            <a:off x="11363181" y="1307068"/>
            <a:ext cx="828819" cy="625249"/>
          </a:xfrm>
          <a:prstGeom prst="rect">
            <a:avLst/>
          </a:prstGeom>
        </p:spPr>
      </p:pic>
    </p:spTree>
    <p:extLst>
      <p:ext uri="{BB962C8B-B14F-4D97-AF65-F5344CB8AC3E}">
        <p14:creationId xmlns:p14="http://schemas.microsoft.com/office/powerpoint/2010/main" val="168263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36" y="1831927"/>
            <a:ext cx="7315199" cy="4124813"/>
          </a:xfrm>
        </p:spPr>
        <p:txBody>
          <a:bodyPr/>
          <a:lstStyle/>
          <a:p>
            <a:pPr algn="ctr"/>
            <a:r>
              <a:rPr lang="en-US" altLang="zh-CN" dirty="0">
                <a:solidFill>
                  <a:schemeClr val="bg1"/>
                </a:solidFill>
              </a:rPr>
              <a:t>Smoking</a:t>
            </a:r>
            <a:r>
              <a:rPr lang="zh-CN" altLang="en-US" dirty="0">
                <a:solidFill>
                  <a:schemeClr val="bg1"/>
                </a:solidFill>
              </a:rPr>
              <a:t> </a:t>
            </a:r>
            <a:r>
              <a:rPr lang="en-US" altLang="zh-CN" dirty="0">
                <a:solidFill>
                  <a:schemeClr val="bg1"/>
                </a:solidFill>
              </a:rPr>
              <a:t>is</a:t>
            </a:r>
            <a:r>
              <a:rPr lang="zh-CN" altLang="en-US" dirty="0">
                <a:solidFill>
                  <a:schemeClr val="bg1"/>
                </a:solidFill>
              </a:rPr>
              <a:t> </a:t>
            </a:r>
            <a:r>
              <a:rPr lang="en-US" altLang="zh-CN" dirty="0">
                <a:solidFill>
                  <a:schemeClr val="bg1"/>
                </a:solidFill>
              </a:rPr>
              <a:t>a</a:t>
            </a:r>
            <a:r>
              <a:rPr lang="zh-CN" altLang="en-US" dirty="0">
                <a:solidFill>
                  <a:schemeClr val="bg1"/>
                </a:solidFill>
              </a:rPr>
              <a:t> </a:t>
            </a:r>
            <a:r>
              <a:rPr lang="en-US" altLang="zh-CN" dirty="0">
                <a:solidFill>
                  <a:schemeClr val="bg1"/>
                </a:solidFill>
              </a:rPr>
              <a:t>major</a:t>
            </a:r>
            <a:r>
              <a:rPr lang="zh-CN" altLang="en-US" dirty="0">
                <a:solidFill>
                  <a:schemeClr val="bg1"/>
                </a:solidFill>
              </a:rPr>
              <a:t> </a:t>
            </a:r>
            <a:r>
              <a:rPr lang="en-US" altLang="zh-CN" dirty="0">
                <a:solidFill>
                  <a:schemeClr val="bg1"/>
                </a:solidFill>
              </a:rPr>
              <a:t>cause</a:t>
            </a:r>
            <a:r>
              <a:rPr lang="zh-CN" altLang="en-US" dirty="0">
                <a:solidFill>
                  <a:schemeClr val="bg1"/>
                </a:solidFill>
              </a:rPr>
              <a:t> </a:t>
            </a:r>
            <a:r>
              <a:rPr lang="en-US" altLang="zh-CN" dirty="0">
                <a:solidFill>
                  <a:schemeClr val="bg1"/>
                </a:solidFill>
              </a:rPr>
              <a:t>of</a:t>
            </a:r>
            <a:r>
              <a:rPr lang="zh-CN" altLang="en-US" dirty="0">
                <a:solidFill>
                  <a:schemeClr val="bg1"/>
                </a:solidFill>
              </a:rPr>
              <a:t> </a:t>
            </a:r>
            <a:r>
              <a:rPr lang="en-US" altLang="zh-CN" dirty="0">
                <a:solidFill>
                  <a:schemeClr val="bg1"/>
                </a:solidFill>
              </a:rPr>
              <a:t>Heart</a:t>
            </a:r>
            <a:r>
              <a:rPr lang="zh-CN" altLang="en-US" dirty="0">
                <a:solidFill>
                  <a:schemeClr val="bg1"/>
                </a:solidFill>
              </a:rPr>
              <a:t> </a:t>
            </a:r>
            <a:r>
              <a:rPr lang="en-US" altLang="zh-CN" dirty="0">
                <a:solidFill>
                  <a:schemeClr val="bg1"/>
                </a:solidFill>
              </a:rPr>
              <a:t>Disease</a:t>
            </a:r>
            <a:r>
              <a:rPr lang="zh-CN" altLang="en-US" dirty="0">
                <a:solidFill>
                  <a:schemeClr val="bg1"/>
                </a:solidFill>
              </a:rPr>
              <a:t> </a:t>
            </a:r>
            <a:r>
              <a:rPr lang="en-US" altLang="zh-CN" dirty="0">
                <a:solidFill>
                  <a:schemeClr val="bg1"/>
                </a:solidFill>
              </a:rPr>
              <a:t>and</a:t>
            </a:r>
            <a:r>
              <a:rPr lang="zh-CN" altLang="en-US" dirty="0">
                <a:solidFill>
                  <a:schemeClr val="bg1"/>
                </a:solidFill>
              </a:rPr>
              <a:t> </a:t>
            </a:r>
            <a:r>
              <a:rPr lang="en-US" altLang="zh-CN" dirty="0">
                <a:solidFill>
                  <a:schemeClr val="bg1"/>
                </a:solidFill>
              </a:rPr>
              <a:t>causes</a:t>
            </a:r>
            <a:r>
              <a:rPr lang="zh-CN" altLang="en-US" dirty="0">
                <a:solidFill>
                  <a:schemeClr val="bg1"/>
                </a:solidFill>
              </a:rPr>
              <a:t> </a:t>
            </a:r>
            <a:r>
              <a:rPr lang="en-US" altLang="zh-CN" dirty="0">
                <a:solidFill>
                  <a:schemeClr val="bg1"/>
                </a:solidFill>
              </a:rPr>
              <a:t>one</a:t>
            </a:r>
            <a:r>
              <a:rPr lang="zh-CN" altLang="en-US" dirty="0">
                <a:solidFill>
                  <a:schemeClr val="bg1"/>
                </a:solidFill>
              </a:rPr>
              <a:t> </a:t>
            </a:r>
            <a:r>
              <a:rPr lang="en-US" altLang="zh-CN" dirty="0">
                <a:solidFill>
                  <a:schemeClr val="bg1"/>
                </a:solidFill>
              </a:rPr>
              <a:t>out</a:t>
            </a:r>
            <a:r>
              <a:rPr lang="zh-CN" altLang="en-US" dirty="0">
                <a:solidFill>
                  <a:schemeClr val="bg1"/>
                </a:solidFill>
              </a:rPr>
              <a:t> </a:t>
            </a:r>
            <a:r>
              <a:rPr lang="en-US" altLang="zh-CN" dirty="0">
                <a:solidFill>
                  <a:schemeClr val="bg1"/>
                </a:solidFill>
              </a:rPr>
              <a:t>of</a:t>
            </a:r>
            <a:r>
              <a:rPr lang="zh-CN" altLang="en-US" dirty="0">
                <a:solidFill>
                  <a:schemeClr val="bg1"/>
                </a:solidFill>
              </a:rPr>
              <a:t> </a:t>
            </a:r>
            <a:r>
              <a:rPr lang="en-US" altLang="zh-CN" dirty="0">
                <a:solidFill>
                  <a:schemeClr val="bg1"/>
                </a:solidFill>
              </a:rPr>
              <a:t>every</a:t>
            </a:r>
            <a:r>
              <a:rPr lang="zh-CN" altLang="en-US" dirty="0">
                <a:solidFill>
                  <a:schemeClr val="bg1"/>
                </a:solidFill>
              </a:rPr>
              <a:t> </a:t>
            </a:r>
            <a:r>
              <a:rPr lang="en-US" altLang="zh-CN" dirty="0">
                <a:solidFill>
                  <a:schemeClr val="bg1"/>
                </a:solidFill>
              </a:rPr>
              <a:t>3</a:t>
            </a:r>
            <a:r>
              <a:rPr lang="zh-CN" altLang="en-US" dirty="0">
                <a:solidFill>
                  <a:schemeClr val="bg1"/>
                </a:solidFill>
              </a:rPr>
              <a:t> </a:t>
            </a:r>
            <a:r>
              <a:rPr lang="en-US" altLang="zh-CN" dirty="0">
                <a:solidFill>
                  <a:schemeClr val="bg1"/>
                </a:solidFill>
              </a:rPr>
              <a:t>deaths.</a:t>
            </a:r>
            <a:br>
              <a:rPr lang="en-US" altLang="zh-CN" dirty="0">
                <a:solidFill>
                  <a:schemeClr val="bg1"/>
                </a:solidFill>
              </a:rPr>
            </a:br>
            <a:br>
              <a:rPr lang="en-US" altLang="zh-CN" dirty="0">
                <a:solidFill>
                  <a:schemeClr val="bg1"/>
                </a:solidFill>
              </a:rPr>
            </a:br>
            <a:r>
              <a:rPr lang="zh-TW" altLang="en-US" b="0" dirty="0">
                <a:solidFill>
                  <a:schemeClr val="bg1"/>
                </a:solidFill>
                <a:latin typeface="PMingLiU" panose="02020500000000000000" pitchFamily="18" charset="-120"/>
                <a:ea typeface="PMingLiU" panose="02020500000000000000" pitchFamily="18" charset="-120"/>
                <a:cs typeface="Verdana" charset="0"/>
              </a:rPr>
              <a:t>吸煙是心</a:t>
            </a:r>
            <a:r>
              <a:rPr lang="zh-CN" altLang="en-US" b="0" dirty="0">
                <a:solidFill>
                  <a:schemeClr val="bg1"/>
                </a:solidFill>
                <a:latin typeface="PMingLiU" panose="02020500000000000000" pitchFamily="18" charset="-120"/>
                <a:ea typeface="PMingLiU" panose="02020500000000000000" pitchFamily="18" charset="-120"/>
                <a:cs typeface="Verdana" charset="0"/>
              </a:rPr>
              <a:t>臟</a:t>
            </a:r>
            <a:r>
              <a:rPr lang="zh-TW" altLang="en-US" b="0" dirty="0">
                <a:solidFill>
                  <a:schemeClr val="bg1"/>
                </a:solidFill>
                <a:latin typeface="PMingLiU" panose="02020500000000000000" pitchFamily="18" charset="-120"/>
                <a:ea typeface="PMingLiU" panose="02020500000000000000" pitchFamily="18" charset="-120"/>
                <a:cs typeface="Verdana" charset="0"/>
              </a:rPr>
              <a:t>病的主要原因，</a:t>
            </a:r>
            <a:r>
              <a:rPr lang="zh-CN" altLang="en-US" b="0" dirty="0">
                <a:solidFill>
                  <a:schemeClr val="bg1"/>
                </a:solidFill>
                <a:latin typeface="PMingLiU" panose="02020500000000000000" pitchFamily="18" charset="-120"/>
                <a:ea typeface="PMingLiU" panose="02020500000000000000" pitchFamily="18" charset="-120"/>
                <a:cs typeface="Verdana" charset="0"/>
              </a:rPr>
              <a:t>導致</a:t>
            </a:r>
            <a:r>
              <a:rPr lang="zh-TW" altLang="en-US" b="0" dirty="0">
                <a:solidFill>
                  <a:schemeClr val="bg1"/>
                </a:solidFill>
                <a:latin typeface="PMingLiU" panose="02020500000000000000" pitchFamily="18" charset="-120"/>
                <a:ea typeface="PMingLiU" panose="02020500000000000000" pitchFamily="18" charset="-120"/>
                <a:cs typeface="Verdana" charset="0"/>
              </a:rPr>
              <a:t>每</a:t>
            </a:r>
            <a:r>
              <a:rPr lang="zh-CN" altLang="en-US" b="0" dirty="0">
                <a:solidFill>
                  <a:schemeClr val="bg1"/>
                </a:solidFill>
                <a:latin typeface="PMingLiU" panose="02020500000000000000" pitchFamily="18" charset="-120"/>
                <a:ea typeface="PMingLiU" panose="02020500000000000000" pitchFamily="18" charset="-120"/>
                <a:cs typeface="Verdana" charset="0"/>
              </a:rPr>
              <a:t>三分之一的病例死亡</a:t>
            </a:r>
            <a:r>
              <a:rPr lang="zh-TW" altLang="en-US" b="0" dirty="0">
                <a:solidFill>
                  <a:schemeClr val="bg1"/>
                </a:solidFill>
                <a:latin typeface="PMingLiU" panose="02020500000000000000" pitchFamily="18" charset="-120"/>
                <a:ea typeface="PMingLiU" panose="02020500000000000000" pitchFamily="18" charset="-120"/>
                <a:cs typeface="Verdana" charset="0"/>
              </a:rPr>
              <a:t>。</a:t>
            </a:r>
            <a:endParaRPr lang="en-US" b="0" dirty="0">
              <a:solidFill>
                <a:schemeClr val="bg1"/>
              </a:solidFill>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465" b="97852" l="9222" r="95689"/>
                    </a14:imgEffect>
                  </a14:imgLayer>
                </a14:imgProps>
              </a:ext>
            </a:extLst>
          </a:blip>
          <a:stretch>
            <a:fillRect/>
          </a:stretch>
        </p:blipFill>
        <p:spPr>
          <a:xfrm>
            <a:off x="7376690" y="1060246"/>
            <a:ext cx="4314093" cy="5290576"/>
          </a:xfrm>
          <a:prstGeom prst="rect">
            <a:avLst/>
          </a:prstGeom>
        </p:spPr>
      </p:pic>
      <p:pic>
        <p:nvPicPr>
          <p:cNvPr id="5" name="Picture 4">
            <a:extLst>
              <a:ext uri="{FF2B5EF4-FFF2-40B4-BE49-F238E27FC236}">
                <a16:creationId xmlns:a16="http://schemas.microsoft.com/office/drawing/2014/main" id="{BE003192-7D50-4F58-A8D5-F08FFC965B31}"/>
              </a:ext>
            </a:extLst>
          </p:cNvPr>
          <p:cNvPicPr>
            <a:picLocks noChangeAspect="1"/>
          </p:cNvPicPr>
          <p:nvPr/>
        </p:nvPicPr>
        <p:blipFill>
          <a:blip r:embed="rId5"/>
          <a:stretch>
            <a:fillRect/>
          </a:stretch>
        </p:blipFill>
        <p:spPr>
          <a:xfrm>
            <a:off x="11363181" y="1306400"/>
            <a:ext cx="828819" cy="625249"/>
          </a:xfrm>
          <a:prstGeom prst="rect">
            <a:avLst/>
          </a:prstGeom>
        </p:spPr>
      </p:pic>
    </p:spTree>
    <p:extLst>
      <p:ext uri="{BB962C8B-B14F-4D97-AF65-F5344CB8AC3E}">
        <p14:creationId xmlns:p14="http://schemas.microsoft.com/office/powerpoint/2010/main" val="336094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FB73AA-25DA-4DC1-A1B0-D2584BBD0C17}"/>
              </a:ext>
            </a:extLst>
          </p:cNvPr>
          <p:cNvSpPr>
            <a:spLocks noGrp="1"/>
          </p:cNvSpPr>
          <p:nvPr>
            <p:ph type="title"/>
          </p:nvPr>
        </p:nvSpPr>
        <p:spPr>
          <a:xfrm>
            <a:off x="1388197" y="-266281"/>
            <a:ext cx="9995338" cy="5928531"/>
          </a:xfrm>
        </p:spPr>
        <p:txBody>
          <a:bodyPr>
            <a:normAutofit/>
          </a:bodyPr>
          <a:lstStyle/>
          <a:p>
            <a:pPr algn="r"/>
            <a:r>
              <a:rPr lang="en-US" sz="7200" b="1" dirty="0">
                <a:solidFill>
                  <a:schemeClr val="bg1"/>
                </a:solidFill>
                <a:effectLst>
                  <a:outerShdw blurRad="38100" dist="38100" dir="2700000" algn="tl">
                    <a:srgbClr val="000000">
                      <a:alpha val="43137"/>
                    </a:srgbClr>
                  </a:outerShdw>
                </a:effectLst>
                <a:latin typeface="Verdana" charset="0"/>
                <a:ea typeface="Verdana" charset="0"/>
                <a:cs typeface="Verdana" charset="0"/>
              </a:rPr>
              <a:t>Reasons</a:t>
            </a:r>
            <a: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b="1" dirty="0">
                <a:solidFill>
                  <a:schemeClr val="bg1"/>
                </a:solidFill>
                <a:effectLst>
                  <a:outerShdw blurRad="38100" dist="38100" dir="2700000" algn="tl">
                    <a:srgbClr val="000000">
                      <a:alpha val="43137"/>
                    </a:srgbClr>
                  </a:outerShdw>
                </a:effectLst>
                <a:latin typeface="Verdana" charset="0"/>
                <a:ea typeface="Verdana" charset="0"/>
                <a:cs typeface="Verdana" charset="0"/>
              </a:rPr>
              <a:t>To</a:t>
            </a:r>
            <a:r>
              <a:rPr lang="en-US" sz="6600" b="1"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sz="96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Quit Smoking</a:t>
            </a:r>
            <a:br>
              <a:rPr lang="en-US" sz="8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br>
            <a:br>
              <a:rPr lang="en-US" sz="6600" b="1" dirty="0">
                <a:solidFill>
                  <a:srgbClr val="C00000"/>
                </a:solidFill>
                <a:effectLst>
                  <a:outerShdw blurRad="38100" dist="38100" dir="2700000" algn="tl">
                    <a:srgbClr val="000000">
                      <a:alpha val="43137"/>
                    </a:srgbClr>
                  </a:outerShdw>
                </a:effectLst>
                <a:latin typeface="Verdana" charset="0"/>
                <a:ea typeface="Verdana" charset="0"/>
                <a:cs typeface="Verdana" charset="0"/>
              </a:rPr>
            </a:br>
            <a:endParaRPr lang="en-US" sz="8800" b="1" dirty="0">
              <a:solidFill>
                <a:schemeClr val="tx1"/>
              </a:solidFill>
              <a:effectLst>
                <a:outerShdw blurRad="38100" dist="38100" dir="2700000" algn="tl">
                  <a:srgbClr val="000000">
                    <a:alpha val="43137"/>
                  </a:srgbClr>
                </a:outerShdw>
              </a:effectLst>
              <a:latin typeface="Verdana" charset="0"/>
              <a:ea typeface="Verdana" charset="0"/>
              <a:cs typeface="Verdana" charset="0"/>
            </a:endParaRPr>
          </a:p>
        </p:txBody>
      </p:sp>
      <p:sp>
        <p:nvSpPr>
          <p:cNvPr id="8" name="Rectangle 7">
            <a:extLst>
              <a:ext uri="{FF2B5EF4-FFF2-40B4-BE49-F238E27FC236}">
                <a16:creationId xmlns:a16="http://schemas.microsoft.com/office/drawing/2014/main" id="{C78D2EFC-8688-4A36-B097-A7F2D11E2A83}"/>
              </a:ext>
            </a:extLst>
          </p:cNvPr>
          <p:cNvSpPr/>
          <p:nvPr/>
        </p:nvSpPr>
        <p:spPr>
          <a:xfrm>
            <a:off x="6452558" y="4092590"/>
            <a:ext cx="5628808" cy="1862048"/>
          </a:xfrm>
          <a:prstGeom prst="rect">
            <a:avLst/>
          </a:prstGeom>
        </p:spPr>
        <p:txBody>
          <a:bodyPr wrap="square">
            <a:spAutoFit/>
          </a:bodyPr>
          <a:lstStyle/>
          <a:p>
            <a:r>
              <a:rPr lang="zh-TW" altLang="en-US" sz="80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TW" altLang="en-US" sz="115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原因</a:t>
            </a:r>
            <a:endParaRPr lang="en-US" sz="13800" dirty="0">
              <a:solidFill>
                <a:schemeClr val="bg1"/>
              </a:solidFill>
              <a:latin typeface="PMingLiU" panose="02020500000000000000" pitchFamily="18" charset="-120"/>
              <a:ea typeface="PMingLiU" panose="02020500000000000000" pitchFamily="18" charset="-120"/>
              <a:cs typeface="Verdana" charset="0"/>
            </a:endParaRPr>
          </a:p>
        </p:txBody>
      </p:sp>
      <p:pic>
        <p:nvPicPr>
          <p:cNvPr id="9" name="Picture 4" descr="Image result for quit smoking">
            <a:extLst>
              <a:ext uri="{FF2B5EF4-FFF2-40B4-BE49-F238E27FC236}">
                <a16:creationId xmlns:a16="http://schemas.microsoft.com/office/drawing/2014/main" id="{66A69E1E-E21B-4101-A083-1B774D7EF6D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147303"/>
            <a:ext cx="6931243" cy="30400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08551C-E1EF-43F4-B53B-F4CA1CFB39FE}"/>
              </a:ext>
            </a:extLst>
          </p:cNvPr>
          <p:cNvPicPr>
            <a:picLocks noChangeAspect="1"/>
          </p:cNvPicPr>
          <p:nvPr/>
        </p:nvPicPr>
        <p:blipFill>
          <a:blip r:embed="rId3"/>
          <a:stretch>
            <a:fillRect/>
          </a:stretch>
        </p:blipFill>
        <p:spPr>
          <a:xfrm>
            <a:off x="11318041" y="1217624"/>
            <a:ext cx="828819" cy="625249"/>
          </a:xfrm>
          <a:prstGeom prst="rect">
            <a:avLst/>
          </a:prstGeom>
        </p:spPr>
      </p:pic>
    </p:spTree>
    <p:extLst>
      <p:ext uri="{BB962C8B-B14F-4D97-AF65-F5344CB8AC3E}">
        <p14:creationId xmlns:p14="http://schemas.microsoft.com/office/powerpoint/2010/main" val="3442047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8B220A-7632-4935-B6FB-B6ACD3A88067}"/>
              </a:ext>
            </a:extLst>
          </p:cNvPr>
          <p:cNvSpPr>
            <a:spLocks noGrp="1"/>
          </p:cNvSpPr>
          <p:nvPr>
            <p:ph type="title"/>
          </p:nvPr>
        </p:nvSpPr>
        <p:spPr>
          <a:xfrm>
            <a:off x="326571" y="-354512"/>
            <a:ext cx="11397342" cy="2139043"/>
          </a:xfrm>
        </p:spPr>
        <p:txBody>
          <a:bodyPr>
            <a:normAutofit/>
          </a:bodyPr>
          <a:lstStyle/>
          <a:p>
            <a:pPr>
              <a:lnSpc>
                <a:spcPct val="100000"/>
              </a:lnSpc>
            </a:pPr>
            <a:r>
              <a:rPr lang="en-US" sz="4400" b="1" dirty="0">
                <a:solidFill>
                  <a:schemeClr val="bg1"/>
                </a:solidFill>
                <a:effectLst>
                  <a:outerShdw blurRad="38100" dist="38100" dir="2700000" algn="tl">
                    <a:srgbClr val="000000">
                      <a:alpha val="43137"/>
                    </a:srgbClr>
                  </a:outerShdw>
                </a:effectLst>
                <a:latin typeface="Verdana" charset="0"/>
                <a:ea typeface="Verdana" charset="0"/>
                <a:cs typeface="Verdana" charset="0"/>
              </a:rPr>
              <a:t>Quitting Is Possible</a:t>
            </a:r>
            <a:br>
              <a:rPr lang="en-US" sz="4400" b="1"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4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a:t>
            </a:r>
            <a:r>
              <a:rPr lang="zh-TW" altLang="en-US" sz="4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煙</a:t>
            </a:r>
            <a:r>
              <a:rPr lang="zh-CN" altLang="en-US" sz="44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是可能的</a:t>
            </a:r>
            <a:endParaRPr lang="en-US" sz="4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Title 1">
            <a:extLst>
              <a:ext uri="{FF2B5EF4-FFF2-40B4-BE49-F238E27FC236}">
                <a16:creationId xmlns:a16="http://schemas.microsoft.com/office/drawing/2014/main" id="{46107D58-6A3B-4803-9655-A91DEFAA5759}"/>
              </a:ext>
            </a:extLst>
          </p:cNvPr>
          <p:cNvSpPr txBox="1">
            <a:spLocks/>
          </p:cNvSpPr>
          <p:nvPr/>
        </p:nvSpPr>
        <p:spPr>
          <a:xfrm>
            <a:off x="1952269" y="2162616"/>
            <a:ext cx="9771644" cy="214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nSpc>
                <a:spcPct val="100000"/>
              </a:lnSpc>
            </a:pPr>
            <a:r>
              <a:rPr lang="en-US" sz="4400" b="1" cap="none" dirty="0">
                <a:solidFill>
                  <a:schemeClr val="bg1"/>
                </a:solidFill>
                <a:effectLst>
                  <a:outerShdw blurRad="38100" dist="38100" dir="2700000" algn="tl">
                    <a:srgbClr val="000000">
                      <a:alpha val="43137"/>
                    </a:srgbClr>
                  </a:outerShdw>
                </a:effectLst>
                <a:latin typeface="Verdana" charset="0"/>
                <a:ea typeface="Verdana" charset="0"/>
                <a:cs typeface="Verdana" charset="0"/>
              </a:rPr>
              <a:t>It’s Never Too Late To Quit</a:t>
            </a:r>
          </a:p>
          <a:p>
            <a:pPr>
              <a:lnSpc>
                <a:spcPct val="100000"/>
              </a:lnSpc>
            </a:pPr>
            <a:r>
              <a:rPr lang="zh-TW" altLang="en-US" sz="4400" b="1" cap="none"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戒煙永遠不會太遲</a:t>
            </a:r>
            <a:endParaRPr lang="en-US" sz="4400" b="1" cap="none"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Title 1">
            <a:extLst>
              <a:ext uri="{FF2B5EF4-FFF2-40B4-BE49-F238E27FC236}">
                <a16:creationId xmlns:a16="http://schemas.microsoft.com/office/drawing/2014/main" id="{8F16B738-FA03-4047-BBFC-ED17F9EDB6B4}"/>
              </a:ext>
            </a:extLst>
          </p:cNvPr>
          <p:cNvSpPr txBox="1">
            <a:spLocks/>
          </p:cNvSpPr>
          <p:nvPr/>
        </p:nvSpPr>
        <p:spPr>
          <a:xfrm>
            <a:off x="3650429" y="4297803"/>
            <a:ext cx="8541571" cy="2117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nSpc>
                <a:spcPct val="100000"/>
              </a:lnSpc>
            </a:pPr>
            <a:r>
              <a:rPr lang="en-US" sz="4400" b="1" cap="none" dirty="0">
                <a:solidFill>
                  <a:schemeClr val="bg1"/>
                </a:solidFill>
                <a:effectLst>
                  <a:outerShdw blurRad="38100" dist="38100" dir="2700000" algn="tl">
                    <a:srgbClr val="000000">
                      <a:alpha val="43137"/>
                    </a:srgbClr>
                  </a:outerShdw>
                </a:effectLst>
                <a:latin typeface="Verdana" charset="0"/>
                <a:ea typeface="Verdana" charset="0"/>
                <a:cs typeface="Verdana" charset="0"/>
              </a:rPr>
              <a:t>Protect Your Loved Ones</a:t>
            </a:r>
            <a:br>
              <a:rPr lang="en-US" sz="4400" b="1" cap="none"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TW" altLang="en-US" sz="4400" b="1" cap="none"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保護你關愛的人</a:t>
            </a:r>
            <a:endParaRPr lang="en-US" sz="4400" b="1" cap="none"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E910563C-EA59-4063-9EF3-497DEA9BEF61}"/>
              </a:ext>
            </a:extLst>
          </p:cNvPr>
          <p:cNvPicPr>
            <a:picLocks noChangeAspect="1"/>
          </p:cNvPicPr>
          <p:nvPr/>
        </p:nvPicPr>
        <p:blipFill>
          <a:blip r:embed="rId2"/>
          <a:stretch>
            <a:fillRect/>
          </a:stretch>
        </p:blipFill>
        <p:spPr>
          <a:xfrm>
            <a:off x="11363181" y="1256937"/>
            <a:ext cx="828819" cy="625249"/>
          </a:xfrm>
          <a:prstGeom prst="rect">
            <a:avLst/>
          </a:prstGeom>
        </p:spPr>
      </p:pic>
    </p:spTree>
    <p:extLst>
      <p:ext uri="{BB962C8B-B14F-4D97-AF65-F5344CB8AC3E}">
        <p14:creationId xmlns:p14="http://schemas.microsoft.com/office/powerpoint/2010/main" val="595169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406C6D-EE2A-4D9B-9770-C5BAF24E81F6}"/>
              </a:ext>
            </a:extLst>
          </p:cNvPr>
          <p:cNvSpPr>
            <a:spLocks noGrp="1"/>
          </p:cNvSpPr>
          <p:nvPr>
            <p:ph type="title"/>
          </p:nvPr>
        </p:nvSpPr>
        <p:spPr>
          <a:xfrm>
            <a:off x="0" y="0"/>
            <a:ext cx="12192000" cy="1422400"/>
          </a:xfrm>
        </p:spPr>
        <p:txBody>
          <a:bodyPr>
            <a:noAutofit/>
          </a:bodyPr>
          <a:lstStyle/>
          <a:p>
            <a:pPr algn="ctr"/>
            <a:r>
              <a:rPr lang="en-US" altLang="zh-CN" sz="3800" b="1" dirty="0">
                <a:solidFill>
                  <a:schemeClr val="tx1"/>
                </a:solidFill>
                <a:effectLst>
                  <a:outerShdw blurRad="38100" dist="38100" dir="2700000" algn="tl">
                    <a:srgbClr val="000000">
                      <a:alpha val="43137"/>
                    </a:srgbClr>
                  </a:outerShdw>
                </a:effectLst>
                <a:latin typeface="Verdana" charset="0"/>
                <a:ea typeface="Verdana" charset="0"/>
                <a:cs typeface="Verdana" charset="0"/>
              </a:rPr>
              <a:t>Quitting: </a:t>
            </a:r>
            <a:r>
              <a:rPr lang="en-US" altLang="zh-CN" sz="3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Health Benefits</a:t>
            </a:r>
            <a:br>
              <a:rPr lang="en-US" altLang="zh-CN" sz="3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br>
            <a:r>
              <a:rPr lang="zh-TW" altLang="en-US" sz="3800"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sz="3800"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CN" altLang="en-US" sz="3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健康好處</a:t>
            </a:r>
            <a:endParaRPr lang="en-US" sz="3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nvGrpSpPr>
          <p:cNvPr id="9" name="Group 8">
            <a:extLst>
              <a:ext uri="{FF2B5EF4-FFF2-40B4-BE49-F238E27FC236}">
                <a16:creationId xmlns:a16="http://schemas.microsoft.com/office/drawing/2014/main" id="{068A1C2C-6304-49A0-A34A-48FAAC92427B}"/>
              </a:ext>
            </a:extLst>
          </p:cNvPr>
          <p:cNvGrpSpPr/>
          <p:nvPr/>
        </p:nvGrpSpPr>
        <p:grpSpPr>
          <a:xfrm>
            <a:off x="3511996" y="1353388"/>
            <a:ext cx="5237019" cy="881530"/>
            <a:chOff x="3291840" y="1151964"/>
            <a:chExt cx="5237019" cy="743338"/>
          </a:xfrm>
        </p:grpSpPr>
        <p:cxnSp>
          <p:nvCxnSpPr>
            <p:cNvPr id="10" name="Straight Arrow Connector 9">
              <a:extLst>
                <a:ext uri="{FF2B5EF4-FFF2-40B4-BE49-F238E27FC236}">
                  <a16:creationId xmlns:a16="http://schemas.microsoft.com/office/drawing/2014/main" id="{C085A94F-6666-4180-AE5A-B07332781C11}"/>
                </a:ext>
              </a:extLst>
            </p:cNvPr>
            <p:cNvCxnSpPr>
              <a:cxnSpLocks/>
            </p:cNvCxnSpPr>
            <p:nvPr/>
          </p:nvCxnSpPr>
          <p:spPr>
            <a:xfrm flipH="1">
              <a:off x="3291840" y="1151964"/>
              <a:ext cx="2560320" cy="7433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615B05-422E-49EE-8FDA-BCEB064567F6}"/>
                </a:ext>
              </a:extLst>
            </p:cNvPr>
            <p:cNvCxnSpPr>
              <a:cxnSpLocks/>
            </p:cNvCxnSpPr>
            <p:nvPr/>
          </p:nvCxnSpPr>
          <p:spPr>
            <a:xfrm>
              <a:off x="5852160" y="1151964"/>
              <a:ext cx="2676699" cy="7433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DDDCAA06-C5ED-4A52-AC6C-5928ED269856}"/>
              </a:ext>
            </a:extLst>
          </p:cNvPr>
          <p:cNvGraphicFramePr>
            <a:graphicFrameLocks noGrp="1"/>
          </p:cNvGraphicFramePr>
          <p:nvPr>
            <p:extLst>
              <p:ext uri="{D42A27DB-BD31-4B8C-83A1-F6EECF244321}">
                <p14:modId xmlns:p14="http://schemas.microsoft.com/office/powerpoint/2010/main" val="1600733707"/>
              </p:ext>
            </p:extLst>
          </p:nvPr>
        </p:nvGraphicFramePr>
        <p:xfrm>
          <a:off x="0" y="2303930"/>
          <a:ext cx="12192000" cy="4554069"/>
        </p:xfrm>
        <a:graphic>
          <a:graphicData uri="http://schemas.openxmlformats.org/drawingml/2006/table">
            <a:tbl>
              <a:tblPr firstRow="1" bandRow="1"/>
              <a:tblGrid>
                <a:gridCol w="6096000">
                  <a:extLst>
                    <a:ext uri="{9D8B030D-6E8A-4147-A177-3AD203B41FA5}">
                      <a16:colId xmlns:a16="http://schemas.microsoft.com/office/drawing/2014/main" val="3574786167"/>
                    </a:ext>
                  </a:extLst>
                </a:gridCol>
                <a:gridCol w="6096000">
                  <a:extLst>
                    <a:ext uri="{9D8B030D-6E8A-4147-A177-3AD203B41FA5}">
                      <a16:colId xmlns:a16="http://schemas.microsoft.com/office/drawing/2014/main" val="2867689473"/>
                    </a:ext>
                  </a:extLst>
                </a:gridCol>
              </a:tblGrid>
              <a:tr h="4554069">
                <a:tc>
                  <a:txBody>
                    <a:bodyPr/>
                    <a:lstStyle>
                      <a:lvl1pPr marL="0" algn="l" defTabSz="914400" rtl="0" eaLnBrk="1" latinLnBrk="0" hangingPunct="1">
                        <a:defRPr sz="1800" b="1" kern="1200">
                          <a:solidFill>
                            <a:schemeClr val="dk1"/>
                          </a:solidFill>
                          <a:latin typeface="Impact"/>
                        </a:defRPr>
                      </a:lvl1pPr>
                      <a:lvl2pPr marL="457200" algn="l" defTabSz="914400" rtl="0" eaLnBrk="1" latinLnBrk="0" hangingPunct="1">
                        <a:defRPr sz="1800" b="1" kern="1200">
                          <a:solidFill>
                            <a:schemeClr val="dk1"/>
                          </a:solidFill>
                          <a:latin typeface="Impact"/>
                        </a:defRPr>
                      </a:lvl2pPr>
                      <a:lvl3pPr marL="914400" algn="l" defTabSz="914400" rtl="0" eaLnBrk="1" latinLnBrk="0" hangingPunct="1">
                        <a:defRPr sz="1800" b="1" kern="1200">
                          <a:solidFill>
                            <a:schemeClr val="dk1"/>
                          </a:solidFill>
                          <a:latin typeface="Impact"/>
                        </a:defRPr>
                      </a:lvl3pPr>
                      <a:lvl4pPr marL="1371600" algn="l" defTabSz="914400" rtl="0" eaLnBrk="1" latinLnBrk="0" hangingPunct="1">
                        <a:defRPr sz="1800" b="1" kern="1200">
                          <a:solidFill>
                            <a:schemeClr val="dk1"/>
                          </a:solidFill>
                          <a:latin typeface="Impact"/>
                        </a:defRPr>
                      </a:lvl4pPr>
                      <a:lvl5pPr marL="1828800" algn="l" defTabSz="914400" rtl="0" eaLnBrk="1" latinLnBrk="0" hangingPunct="1">
                        <a:defRPr sz="1800" b="1" kern="1200">
                          <a:solidFill>
                            <a:schemeClr val="dk1"/>
                          </a:solidFill>
                          <a:latin typeface="Impact"/>
                        </a:defRPr>
                      </a:lvl5pPr>
                      <a:lvl6pPr marL="2286000" algn="l" defTabSz="914400" rtl="0" eaLnBrk="1" latinLnBrk="0" hangingPunct="1">
                        <a:defRPr sz="1800" b="1" kern="1200">
                          <a:solidFill>
                            <a:schemeClr val="dk1"/>
                          </a:solidFill>
                          <a:latin typeface="Impact"/>
                        </a:defRPr>
                      </a:lvl6pPr>
                      <a:lvl7pPr marL="2743200" algn="l" defTabSz="914400" rtl="0" eaLnBrk="1" latinLnBrk="0" hangingPunct="1">
                        <a:defRPr sz="1800" b="1" kern="1200">
                          <a:solidFill>
                            <a:schemeClr val="dk1"/>
                          </a:solidFill>
                          <a:latin typeface="Impact"/>
                        </a:defRPr>
                      </a:lvl7pPr>
                      <a:lvl8pPr marL="3200400" algn="l" defTabSz="914400" rtl="0" eaLnBrk="1" latinLnBrk="0" hangingPunct="1">
                        <a:defRPr sz="1800" b="1" kern="1200">
                          <a:solidFill>
                            <a:schemeClr val="dk1"/>
                          </a:solidFill>
                          <a:latin typeface="Impact"/>
                        </a:defRPr>
                      </a:lvl8pPr>
                      <a:lvl9pPr marL="3657600" algn="l" defTabSz="914400" rtl="0" eaLnBrk="1" latinLnBrk="0" hangingPunct="1">
                        <a:defRPr sz="1800" b="1" kern="1200">
                          <a:solidFill>
                            <a:schemeClr val="dk1"/>
                          </a:solidFill>
                          <a:latin typeface="Impact"/>
                        </a:defRPr>
                      </a:lvl9pPr>
                    </a:lstStyle>
                    <a:p>
                      <a:pPr algn="ctr"/>
                      <a:r>
                        <a:rPr lang="en-US" sz="1950" u="sng" dirty="0">
                          <a:solidFill>
                            <a:schemeClr val="bg1"/>
                          </a:solidFill>
                          <a:effectLst/>
                          <a:latin typeface="Verdana" charset="0"/>
                          <a:ea typeface="Verdana" charset="0"/>
                          <a:cs typeface="Verdana" charset="0"/>
                        </a:rPr>
                        <a:t>Short-Term Benefits </a:t>
                      </a:r>
                      <a:r>
                        <a:rPr lang="zh-TW" altLang="en-US" sz="1950" b="1" u="sng" dirty="0">
                          <a:solidFill>
                            <a:schemeClr val="bg1"/>
                          </a:solidFill>
                          <a:effectLst/>
                          <a:latin typeface="PMingLiU" panose="02020500000000000000" pitchFamily="18" charset="-120"/>
                          <a:ea typeface="PMingLiU" panose="02020500000000000000" pitchFamily="18" charset="-120"/>
                          <a:cs typeface="Verdana" charset="0"/>
                        </a:rPr>
                        <a:t>短期</a:t>
                      </a:r>
                      <a:r>
                        <a:rPr lang="zh-CN" altLang="en-US" sz="1950" b="1" u="sng" dirty="0">
                          <a:solidFill>
                            <a:schemeClr val="bg1"/>
                          </a:solidFill>
                          <a:effectLst/>
                          <a:latin typeface="PMingLiU" panose="02020500000000000000" pitchFamily="18" charset="-120"/>
                          <a:ea typeface="PMingLiU" panose="02020500000000000000" pitchFamily="18" charset="-120"/>
                          <a:cs typeface="Verdana" charset="0"/>
                        </a:rPr>
                        <a:t>好處</a:t>
                      </a:r>
                      <a:endParaRPr lang="en-US" sz="1950" b="1" u="sng" dirty="0">
                        <a:solidFill>
                          <a:schemeClr val="bg1"/>
                        </a:solidFill>
                        <a:effectLst/>
                        <a:latin typeface="PMingLiU" panose="02020500000000000000" pitchFamily="18" charset="-120"/>
                        <a:ea typeface="PMingLiU" panose="02020500000000000000" pitchFamily="18" charset="-120"/>
                        <a:cs typeface="Verdana" charset="0"/>
                      </a:endParaRPr>
                    </a:p>
                    <a:p>
                      <a:pPr algn="ctr"/>
                      <a:endParaRPr lang="en-US" sz="1950" u="sng" dirty="0">
                        <a:solidFill>
                          <a:schemeClr val="bg1"/>
                        </a:solidFill>
                        <a:latin typeface="Verdana" charset="0"/>
                        <a:ea typeface="Verdana" charset="0"/>
                        <a:cs typeface="Verdana" charset="0"/>
                      </a:endParaRPr>
                    </a:p>
                    <a:p>
                      <a:pPr algn="ctr"/>
                      <a:r>
                        <a:rPr lang="en-US" sz="1950" u="none" dirty="0">
                          <a:solidFill>
                            <a:schemeClr val="bg1"/>
                          </a:solidFill>
                          <a:latin typeface="Verdana" charset="0"/>
                          <a:ea typeface="Verdana" charset="0"/>
                          <a:cs typeface="Verdana" charset="0"/>
                        </a:rPr>
                        <a:t>Blood circulation improves </a:t>
                      </a:r>
                    </a:p>
                    <a:p>
                      <a:pPr algn="ctr"/>
                      <a:r>
                        <a:rPr lang="zh-TW" altLang="en-US" sz="1950" u="none" dirty="0">
                          <a:solidFill>
                            <a:schemeClr val="bg1"/>
                          </a:solidFill>
                          <a:latin typeface="PMingLiU" panose="02020500000000000000" pitchFamily="18" charset="-120"/>
                          <a:ea typeface="PMingLiU" panose="02020500000000000000" pitchFamily="18" charset="-120"/>
                          <a:cs typeface="Verdana" charset="0"/>
                        </a:rPr>
                        <a:t>血液循環改善</a:t>
                      </a:r>
                      <a:endParaRPr lang="en-US" sz="1950" u="none" dirty="0">
                        <a:solidFill>
                          <a:schemeClr val="bg1"/>
                        </a:solidFill>
                        <a:latin typeface="PMingLiU" panose="02020500000000000000" pitchFamily="18" charset="-120"/>
                        <a:ea typeface="PMingLiU" panose="02020500000000000000" pitchFamily="18" charset="-120"/>
                        <a:cs typeface="Verdana" charset="0"/>
                      </a:endParaRPr>
                    </a:p>
                    <a:p>
                      <a:pPr algn="ctr"/>
                      <a:endParaRPr lang="en-US" sz="1950" u="none" dirty="0">
                        <a:solidFill>
                          <a:schemeClr val="bg1"/>
                        </a:solidFill>
                        <a:latin typeface="Verdana" charset="0"/>
                        <a:ea typeface="Verdana" charset="0"/>
                        <a:cs typeface="Verdana" charset="0"/>
                      </a:endParaRPr>
                    </a:p>
                    <a:p>
                      <a:pPr algn="ctr"/>
                      <a:r>
                        <a:rPr lang="en-US" sz="1950" u="none" dirty="0">
                          <a:solidFill>
                            <a:schemeClr val="bg1"/>
                          </a:solidFill>
                          <a:latin typeface="Verdana" charset="0"/>
                          <a:ea typeface="Verdana" charset="0"/>
                          <a:cs typeface="Verdana" charset="0"/>
                        </a:rPr>
                        <a:t>Walking becomes easier </a:t>
                      </a:r>
                    </a:p>
                    <a:p>
                      <a:pPr algn="ctr"/>
                      <a:r>
                        <a:rPr lang="zh-TW" altLang="en-US" sz="1950" u="none" dirty="0">
                          <a:solidFill>
                            <a:schemeClr val="bg1"/>
                          </a:solidFill>
                          <a:latin typeface="PMingLiU" panose="02020500000000000000" pitchFamily="18" charset="-120"/>
                          <a:ea typeface="PMingLiU" panose="02020500000000000000" pitchFamily="18" charset="-120"/>
                          <a:cs typeface="Verdana" charset="0"/>
                        </a:rPr>
                        <a:t>行走變得容易</a:t>
                      </a:r>
                      <a:endParaRPr lang="en-US" sz="1950" u="none" dirty="0">
                        <a:solidFill>
                          <a:schemeClr val="bg1"/>
                        </a:solidFill>
                        <a:latin typeface="PMingLiU" panose="02020500000000000000" pitchFamily="18" charset="-120"/>
                        <a:ea typeface="PMingLiU" panose="02020500000000000000" pitchFamily="18" charset="-120"/>
                        <a:cs typeface="Verdana" charset="0"/>
                      </a:endParaRPr>
                    </a:p>
                    <a:p>
                      <a:pPr algn="ctr"/>
                      <a:endParaRPr lang="en-US" sz="1950" u="none" dirty="0">
                        <a:solidFill>
                          <a:schemeClr val="bg1"/>
                        </a:solidFill>
                        <a:latin typeface="Verdana" charset="0"/>
                        <a:ea typeface="Verdana" charset="0"/>
                        <a:cs typeface="Verdana" charset="0"/>
                      </a:endParaRPr>
                    </a:p>
                    <a:p>
                      <a:pPr algn="ctr"/>
                      <a:r>
                        <a:rPr lang="en-US" sz="1950" u="none" dirty="0">
                          <a:solidFill>
                            <a:schemeClr val="bg1"/>
                          </a:solidFill>
                          <a:latin typeface="Verdana" charset="0"/>
                          <a:ea typeface="Verdana" charset="0"/>
                          <a:cs typeface="Verdana" charset="0"/>
                        </a:rPr>
                        <a:t>Less coughing, fatigue, shortness of breath </a:t>
                      </a:r>
                    </a:p>
                    <a:p>
                      <a:pPr algn="ctr"/>
                      <a:r>
                        <a:rPr lang="zh-TW" altLang="en-US" sz="1950" b="1" i="0" kern="1200" dirty="0">
                          <a:solidFill>
                            <a:schemeClr val="bg1"/>
                          </a:solidFill>
                          <a:effectLst/>
                          <a:latin typeface="PMingLiU" panose="02020500000000000000" pitchFamily="18" charset="-120"/>
                          <a:ea typeface="PMingLiU" panose="02020500000000000000" pitchFamily="18" charset="-120"/>
                          <a:cs typeface="Verdana" charset="0"/>
                        </a:rPr>
                        <a:t>少咳嗽，疲勞，</a:t>
                      </a:r>
                      <a:r>
                        <a:rPr lang="zh-CN" altLang="en-US" sz="1950" b="1" i="0" kern="1200" dirty="0">
                          <a:solidFill>
                            <a:schemeClr val="bg1"/>
                          </a:solidFill>
                          <a:effectLst/>
                          <a:latin typeface="PMingLiU" panose="02020500000000000000" pitchFamily="18" charset="-120"/>
                          <a:ea typeface="PMingLiU" panose="02020500000000000000" pitchFamily="18" charset="-120"/>
                          <a:cs typeface="Verdana" charset="0"/>
                        </a:rPr>
                        <a:t>氣促</a:t>
                      </a:r>
                      <a:endParaRPr lang="en-US" altLang="zh-CN" sz="1950" b="1" i="0" kern="1200" dirty="0">
                        <a:solidFill>
                          <a:schemeClr val="bg1"/>
                        </a:solidFill>
                        <a:effectLst/>
                        <a:latin typeface="PMingLiU" panose="02020500000000000000" pitchFamily="18" charset="-120"/>
                        <a:ea typeface="PMingLiU" panose="02020500000000000000" pitchFamily="18" charset="-120"/>
                        <a:cs typeface="Verdana" charset="0"/>
                      </a:endParaRPr>
                    </a:p>
                    <a:p>
                      <a:pPr algn="ctr"/>
                      <a:endParaRPr lang="en-US" sz="1950" u="none" dirty="0">
                        <a:solidFill>
                          <a:schemeClr val="bg1"/>
                        </a:solidFill>
                        <a:latin typeface="Verdana" charset="0"/>
                        <a:ea typeface="Verdana" charset="0"/>
                        <a:cs typeface="Verdana" charset="0"/>
                      </a:endParaRPr>
                    </a:p>
                    <a:p>
                      <a:pPr algn="ctr"/>
                      <a:r>
                        <a:rPr lang="en-US" sz="1950" u="none" dirty="0">
                          <a:solidFill>
                            <a:schemeClr val="bg1"/>
                          </a:solidFill>
                          <a:latin typeface="Verdana" charset="0"/>
                          <a:ea typeface="Verdana" charset="0"/>
                          <a:cs typeface="Verdana" charset="0"/>
                        </a:rPr>
                        <a:t>Decreased risk of coronary heart disease (CHD) </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dirty="0">
                          <a:solidFill>
                            <a:schemeClr val="bg1"/>
                          </a:solidFill>
                          <a:latin typeface="PMingLiU" panose="02020500000000000000" pitchFamily="18" charset="-120"/>
                          <a:ea typeface="PMingLiU" panose="02020500000000000000" pitchFamily="18" charset="-120"/>
                          <a:cs typeface="Verdana" charset="0"/>
                        </a:rPr>
                        <a:t>降低冠心病風險</a:t>
                      </a:r>
                      <a:endParaRPr lang="en-US" sz="1950" u="none" dirty="0">
                        <a:solidFill>
                          <a:schemeClr val="bg1"/>
                        </a:solidFill>
                        <a:latin typeface="PMingLiU" panose="02020500000000000000" pitchFamily="18" charset="-120"/>
                        <a:ea typeface="PMingLiU" panose="02020500000000000000" pitchFamily="18" charset="-120"/>
                        <a:cs typeface="Verdana" charset="0"/>
                      </a:endParaRPr>
                    </a:p>
                  </a:txBody>
                  <a:tcPr>
                    <a:lnL w="12700" cmpd="sng">
                      <a:noFill/>
                    </a:lnL>
                    <a:lnR w="12700" cmpd="sng">
                      <a:solidFill>
                        <a:srgbClr val="B80E0F"/>
                      </a:solid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Impact"/>
                        </a:defRPr>
                      </a:lvl1pPr>
                      <a:lvl2pPr marL="457200" algn="l" defTabSz="914400" rtl="0" eaLnBrk="1" latinLnBrk="0" hangingPunct="1">
                        <a:defRPr sz="1800" b="1" kern="1200">
                          <a:solidFill>
                            <a:schemeClr val="dk1"/>
                          </a:solidFill>
                          <a:latin typeface="Impact"/>
                        </a:defRPr>
                      </a:lvl2pPr>
                      <a:lvl3pPr marL="914400" algn="l" defTabSz="914400" rtl="0" eaLnBrk="1" latinLnBrk="0" hangingPunct="1">
                        <a:defRPr sz="1800" b="1" kern="1200">
                          <a:solidFill>
                            <a:schemeClr val="dk1"/>
                          </a:solidFill>
                          <a:latin typeface="Impact"/>
                        </a:defRPr>
                      </a:lvl3pPr>
                      <a:lvl4pPr marL="1371600" algn="l" defTabSz="914400" rtl="0" eaLnBrk="1" latinLnBrk="0" hangingPunct="1">
                        <a:defRPr sz="1800" b="1" kern="1200">
                          <a:solidFill>
                            <a:schemeClr val="dk1"/>
                          </a:solidFill>
                          <a:latin typeface="Impact"/>
                        </a:defRPr>
                      </a:lvl4pPr>
                      <a:lvl5pPr marL="1828800" algn="l" defTabSz="914400" rtl="0" eaLnBrk="1" latinLnBrk="0" hangingPunct="1">
                        <a:defRPr sz="1800" b="1" kern="1200">
                          <a:solidFill>
                            <a:schemeClr val="dk1"/>
                          </a:solidFill>
                          <a:latin typeface="Impact"/>
                        </a:defRPr>
                      </a:lvl5pPr>
                      <a:lvl6pPr marL="2286000" algn="l" defTabSz="914400" rtl="0" eaLnBrk="1" latinLnBrk="0" hangingPunct="1">
                        <a:defRPr sz="1800" b="1" kern="1200">
                          <a:solidFill>
                            <a:schemeClr val="dk1"/>
                          </a:solidFill>
                          <a:latin typeface="Impact"/>
                        </a:defRPr>
                      </a:lvl6pPr>
                      <a:lvl7pPr marL="2743200" algn="l" defTabSz="914400" rtl="0" eaLnBrk="1" latinLnBrk="0" hangingPunct="1">
                        <a:defRPr sz="1800" b="1" kern="1200">
                          <a:solidFill>
                            <a:schemeClr val="dk1"/>
                          </a:solidFill>
                          <a:latin typeface="Impact"/>
                        </a:defRPr>
                      </a:lvl7pPr>
                      <a:lvl8pPr marL="3200400" algn="l" defTabSz="914400" rtl="0" eaLnBrk="1" latinLnBrk="0" hangingPunct="1">
                        <a:defRPr sz="1800" b="1" kern="1200">
                          <a:solidFill>
                            <a:schemeClr val="dk1"/>
                          </a:solidFill>
                          <a:latin typeface="Impact"/>
                        </a:defRPr>
                      </a:lvl8pPr>
                      <a:lvl9pPr marL="3657600" algn="l" defTabSz="914400" rtl="0" eaLnBrk="1" latinLnBrk="0" hangingPunct="1">
                        <a:defRPr sz="1800" b="1" kern="1200">
                          <a:solidFill>
                            <a:schemeClr val="dk1"/>
                          </a:solidFill>
                          <a:latin typeface="Impac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50" u="sng" dirty="0">
                          <a:solidFill>
                            <a:schemeClr val="bg1"/>
                          </a:solidFill>
                          <a:latin typeface="Verdana" charset="0"/>
                          <a:ea typeface="Verdana" charset="0"/>
                          <a:cs typeface="Verdana" charset="0"/>
                        </a:rPr>
                        <a:t>L</a:t>
                      </a:r>
                      <a:r>
                        <a:rPr lang="en-US" altLang="zh-CN" sz="1950" u="sng" dirty="0">
                          <a:solidFill>
                            <a:schemeClr val="bg1"/>
                          </a:solidFill>
                          <a:latin typeface="Verdana" charset="0"/>
                          <a:ea typeface="Verdana" charset="0"/>
                          <a:cs typeface="Verdana" charset="0"/>
                        </a:rPr>
                        <a:t>ong-Term Benefits </a:t>
                      </a:r>
                      <a:r>
                        <a:rPr lang="zh-TW" altLang="en-US" sz="1950" u="sng" dirty="0">
                          <a:solidFill>
                            <a:schemeClr val="bg1"/>
                          </a:solidFill>
                          <a:latin typeface="PMingLiU" panose="02020500000000000000" pitchFamily="18" charset="-120"/>
                          <a:ea typeface="PMingLiU" panose="02020500000000000000" pitchFamily="18" charset="-120"/>
                          <a:cs typeface="Verdana" charset="0"/>
                        </a:rPr>
                        <a:t>長期</a:t>
                      </a:r>
                      <a:r>
                        <a:rPr lang="zh-CN" altLang="en-US" sz="1950" b="1" u="sng" dirty="0">
                          <a:solidFill>
                            <a:schemeClr val="bg1"/>
                          </a:solidFill>
                          <a:effectLst/>
                          <a:latin typeface="PMingLiU" panose="02020500000000000000" pitchFamily="18" charset="-120"/>
                          <a:ea typeface="PMingLiU" panose="02020500000000000000" pitchFamily="18" charset="-120"/>
                          <a:cs typeface="Verdana" charset="0"/>
                        </a:rPr>
                        <a:t>好處</a:t>
                      </a:r>
                      <a:endParaRPr lang="en-US" altLang="zh-CN" sz="1950" u="sng" dirty="0">
                        <a:solidFill>
                          <a:schemeClr val="bg1"/>
                        </a:solidFill>
                        <a:latin typeface="PMingLiU" panose="02020500000000000000" pitchFamily="18" charset="-120"/>
                        <a:ea typeface="PMingLiU" panose="02020500000000000000" pitchFamily="18" charset="-120"/>
                        <a:cs typeface="Verdana" charset="0"/>
                      </a:endParaRPr>
                    </a:p>
                    <a:p>
                      <a:pPr algn="ctr"/>
                      <a:endParaRPr lang="en-US" altLang="zh-CN" sz="1950" u="sng" dirty="0">
                        <a:solidFill>
                          <a:schemeClr val="bg1"/>
                        </a:solidFill>
                        <a:latin typeface="Verdana" charset="0"/>
                        <a:ea typeface="Verdana" charset="0"/>
                        <a:cs typeface="Verdana" charset="0"/>
                      </a:endParaRPr>
                    </a:p>
                    <a:p>
                      <a:pPr algn="ctr"/>
                      <a:r>
                        <a:rPr lang="en-US" altLang="zh-CN" sz="1950" u="none" dirty="0">
                          <a:solidFill>
                            <a:schemeClr val="bg1"/>
                          </a:solidFill>
                          <a:latin typeface="Verdana" charset="0"/>
                          <a:ea typeface="Verdana" charset="0"/>
                          <a:cs typeface="Verdana" charset="0"/>
                        </a:rPr>
                        <a:t>Decreased risk of cancer of lung, mouth, throat, esophagus, bladder, kidney, and pancreas</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dirty="0">
                          <a:solidFill>
                            <a:schemeClr val="bg1"/>
                          </a:solidFill>
                          <a:latin typeface="PMingLiU" panose="02020500000000000000" pitchFamily="18" charset="-120"/>
                          <a:ea typeface="PMingLiU" panose="02020500000000000000" pitchFamily="18" charset="-120"/>
                          <a:cs typeface="Verdana" charset="0"/>
                        </a:rPr>
                        <a:t>降低肺，口腔，咽喉，食管，膀胱，腎臟和胰腺癌的風險</a:t>
                      </a:r>
                      <a:endParaRPr lang="en-US" altLang="zh-TW" sz="1950" u="none" dirty="0">
                        <a:solidFill>
                          <a:schemeClr val="bg1"/>
                        </a:solidFill>
                        <a:latin typeface="PMingLiU" panose="02020500000000000000" pitchFamily="18" charset="-120"/>
                        <a:ea typeface="PMingLiU" panose="02020500000000000000" pitchFamily="18" charset="-120"/>
                        <a:cs typeface="Verdana" charset="0"/>
                      </a:endParaRPr>
                    </a:p>
                    <a:p>
                      <a:pPr algn="ctr"/>
                      <a:endParaRPr lang="en-US" altLang="zh-CN" sz="1950" u="none" dirty="0">
                        <a:solidFill>
                          <a:schemeClr val="bg1"/>
                        </a:solidFill>
                        <a:latin typeface="Verdana" charset="0"/>
                        <a:ea typeface="Verdana" charset="0"/>
                        <a:cs typeface="Verdana" charset="0"/>
                      </a:endParaRPr>
                    </a:p>
                    <a:p>
                      <a:pPr algn="ctr"/>
                      <a:r>
                        <a:rPr lang="en-US" altLang="zh-CN" sz="1950" u="none" dirty="0">
                          <a:solidFill>
                            <a:schemeClr val="bg1"/>
                          </a:solidFill>
                          <a:latin typeface="Verdana" charset="0"/>
                          <a:ea typeface="Verdana" charset="0"/>
                          <a:cs typeface="Verdana" charset="0"/>
                        </a:rPr>
                        <a:t>Decreased risk of stroke</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b="0" u="none" dirty="0">
                          <a:solidFill>
                            <a:schemeClr val="bg1"/>
                          </a:solidFill>
                          <a:latin typeface="PMingLiU" panose="02020500000000000000" pitchFamily="18" charset="-120"/>
                          <a:ea typeface="PMingLiU" panose="02020500000000000000" pitchFamily="18" charset="-120"/>
                          <a:cs typeface="Verdana" charset="0"/>
                        </a:rPr>
                        <a:t>降低中風險</a:t>
                      </a:r>
                      <a:endParaRPr lang="en-US" altLang="zh-CN" sz="1950" b="0" u="none" dirty="0">
                        <a:solidFill>
                          <a:schemeClr val="bg1"/>
                        </a:solidFill>
                        <a:latin typeface="PMingLiU" panose="02020500000000000000" pitchFamily="18" charset="-120"/>
                        <a:ea typeface="PMingLiU" panose="02020500000000000000" pitchFamily="18" charset="-120"/>
                        <a:cs typeface="Verdana" charset="0"/>
                      </a:endParaRPr>
                    </a:p>
                    <a:p>
                      <a:pPr algn="ctr"/>
                      <a:endParaRPr lang="en-US" altLang="zh-CN" sz="1950" u="none" dirty="0">
                        <a:solidFill>
                          <a:schemeClr val="bg1"/>
                        </a:solidFill>
                        <a:latin typeface="Verdana" charset="0"/>
                        <a:ea typeface="Verdana" charset="0"/>
                        <a:cs typeface="Verdana" charset="0"/>
                      </a:endParaRPr>
                    </a:p>
                    <a:p>
                      <a:pPr algn="ctr"/>
                      <a:r>
                        <a:rPr lang="en-US" altLang="zh-CN" sz="1950" u="none" dirty="0">
                          <a:solidFill>
                            <a:schemeClr val="bg1"/>
                          </a:solidFill>
                          <a:latin typeface="Verdana" charset="0"/>
                          <a:ea typeface="Verdana" charset="0"/>
                          <a:cs typeface="Verdana" charset="0"/>
                        </a:rPr>
                        <a:t>Reduced lung cancer death rate</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dirty="0">
                          <a:solidFill>
                            <a:schemeClr val="bg1"/>
                          </a:solidFill>
                          <a:latin typeface="PMingLiU" panose="02020500000000000000" pitchFamily="18" charset="-120"/>
                          <a:ea typeface="PMingLiU" panose="02020500000000000000" pitchFamily="18" charset="-120"/>
                          <a:cs typeface="Verdana" charset="0"/>
                        </a:rPr>
                        <a:t>降低肺癌死亡率</a:t>
                      </a:r>
                      <a:endParaRPr lang="en-US" altLang="zh-CN" sz="1950" u="none" dirty="0">
                        <a:solidFill>
                          <a:schemeClr val="bg1"/>
                        </a:solidFill>
                        <a:latin typeface="PMingLiU" panose="02020500000000000000" pitchFamily="18" charset="-120"/>
                        <a:ea typeface="PMingLiU" panose="02020500000000000000" pitchFamily="18" charset="-120"/>
                        <a:cs typeface="Verdana" charset="0"/>
                      </a:endParaRPr>
                    </a:p>
                  </a:txBody>
                  <a:tcPr>
                    <a:lnL w="12700" cmpd="sng">
                      <a:solidFill>
                        <a:srgbClr val="B80E0F"/>
                      </a:solid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935400"/>
                  </a:ext>
                </a:extLst>
              </a:tr>
            </a:tbl>
          </a:graphicData>
        </a:graphic>
      </p:graphicFrame>
      <p:pic>
        <p:nvPicPr>
          <p:cNvPr id="1026" name="Picture 2" descr="Image result for good">
            <a:extLst>
              <a:ext uri="{FF2B5EF4-FFF2-40B4-BE49-F238E27FC236}">
                <a16:creationId xmlns:a16="http://schemas.microsoft.com/office/drawing/2014/main" id="{C51AEC6C-6138-4B50-A5E8-A13354B244A1}"/>
              </a:ext>
            </a:extLst>
          </p:cNvPr>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905424" y="88578"/>
            <a:ext cx="1217564" cy="1217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F02BF41-52AA-4572-95C3-B319A39D46CE}"/>
              </a:ext>
            </a:extLst>
          </p:cNvPr>
          <p:cNvPicPr>
            <a:picLocks noChangeAspect="1"/>
          </p:cNvPicPr>
          <p:nvPr/>
        </p:nvPicPr>
        <p:blipFill>
          <a:blip r:embed="rId4"/>
          <a:stretch>
            <a:fillRect/>
          </a:stretch>
        </p:blipFill>
        <p:spPr>
          <a:xfrm>
            <a:off x="11538719" y="1394720"/>
            <a:ext cx="584269" cy="440764"/>
          </a:xfrm>
          <a:prstGeom prst="rect">
            <a:avLst/>
          </a:prstGeom>
        </p:spPr>
      </p:pic>
    </p:spTree>
    <p:extLst>
      <p:ext uri="{BB962C8B-B14F-4D97-AF65-F5344CB8AC3E}">
        <p14:creationId xmlns:p14="http://schemas.microsoft.com/office/powerpoint/2010/main" val="31820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21DEE5-A1F2-4B4C-9726-3C988B81DBB6}"/>
              </a:ext>
            </a:extLst>
          </p:cNvPr>
          <p:cNvSpPr>
            <a:spLocks noGrp="1"/>
          </p:cNvSpPr>
          <p:nvPr>
            <p:ph type="title"/>
          </p:nvPr>
        </p:nvSpPr>
        <p:spPr>
          <a:xfrm>
            <a:off x="675250" y="0"/>
            <a:ext cx="10916529" cy="5895474"/>
          </a:xfrm>
        </p:spPr>
        <p:txBody>
          <a:bodyPr>
            <a:normAutofit/>
          </a:bodyPr>
          <a:lstStyle/>
          <a:p>
            <a:pPr algn="ctr"/>
            <a:r>
              <a:rPr lang="en-US" altLang="zh-CN"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Quit</a:t>
            </a:r>
            <a:r>
              <a:rPr lang="zh-CN" altLang="en-US"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Today!!!</a:t>
            </a:r>
            <a:r>
              <a:rPr lang="zh-CN" altLang="en-US"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zh-CN" altLang="en-US" sz="4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今天戒煙吧</a:t>
            </a:r>
            <a:r>
              <a:rPr lang="en-US" altLang="zh-CN" sz="4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br>
              <a:rPr lang="en-US" sz="4000" dirty="0">
                <a:solidFill>
                  <a:schemeClr val="bg1"/>
                </a:solidFill>
                <a:latin typeface="Verdana" charset="0"/>
                <a:ea typeface="Verdana" charset="0"/>
                <a:cs typeface="Verdana" charset="0"/>
              </a:rPr>
            </a:br>
            <a:br>
              <a:rPr lang="en-US" sz="4000" dirty="0">
                <a:solidFill>
                  <a:schemeClr val="bg1"/>
                </a:solidFill>
                <a:latin typeface="Verdana" charset="0"/>
                <a:ea typeface="Verdana" charset="0"/>
                <a:cs typeface="Verdana" charset="0"/>
              </a:rPr>
            </a:br>
            <a:br>
              <a:rPr lang="en-US" dirty="0">
                <a:solidFill>
                  <a:schemeClr val="bg1"/>
                </a:solidFill>
                <a:latin typeface="Verdana" charset="0"/>
                <a:ea typeface="Verdana" charset="0"/>
                <a:cs typeface="Verdana" charset="0"/>
              </a:rPr>
            </a:br>
            <a:br>
              <a:rPr lang="en-US" sz="4000" dirty="0">
                <a:solidFill>
                  <a:schemeClr val="bg1"/>
                </a:solidFill>
                <a:latin typeface="Verdana" charset="0"/>
                <a:ea typeface="Verdana" charset="0"/>
                <a:cs typeface="Verdana" charset="0"/>
              </a:rPr>
            </a:br>
            <a:r>
              <a:rPr lang="en-US" sz="2800" dirty="0">
                <a:solidFill>
                  <a:schemeClr val="bg1"/>
                </a:solidFill>
                <a:latin typeface="Verdana" charset="0"/>
                <a:ea typeface="Verdana" charset="0"/>
                <a:cs typeface="Verdana" charset="0"/>
              </a:rPr>
              <a:t>People of all ages who have already developed smoking-related health problems can still benefit from quitting.</a:t>
            </a:r>
            <a:br>
              <a:rPr lang="en-US" sz="2800" dirty="0">
                <a:solidFill>
                  <a:schemeClr val="bg1"/>
                </a:solidFill>
                <a:latin typeface="Verdana" charset="0"/>
                <a:ea typeface="Verdana" charset="0"/>
                <a:cs typeface="Verdana" charset="0"/>
              </a:rPr>
            </a:br>
            <a:br>
              <a:rPr lang="en-US" sz="2800" dirty="0">
                <a:solidFill>
                  <a:schemeClr val="bg1"/>
                </a:solidFill>
                <a:latin typeface="Verdana" charset="0"/>
                <a:ea typeface="Verdana" charset="0"/>
                <a:cs typeface="Verdana" charset="0"/>
              </a:rPr>
            </a:br>
            <a:br>
              <a:rPr lang="en-US" sz="2800" dirty="0">
                <a:solidFill>
                  <a:schemeClr val="bg1"/>
                </a:solidFill>
                <a:latin typeface="Verdana" charset="0"/>
                <a:ea typeface="Verdana" charset="0"/>
                <a:cs typeface="Verdana" charset="0"/>
              </a:rPr>
            </a:br>
            <a:r>
              <a:rPr lang="zh-TW" altLang="en-US" sz="2800" dirty="0">
                <a:solidFill>
                  <a:schemeClr val="bg1"/>
                </a:solidFill>
                <a:latin typeface="PMingLiU" panose="02020500000000000000" pitchFamily="18" charset="-120"/>
                <a:ea typeface="PMingLiU" panose="02020500000000000000" pitchFamily="18" charset="-120"/>
                <a:cs typeface="Verdana" charset="0"/>
              </a:rPr>
              <a:t>因吸煙而患上健康問題之人仕，無論在任何年齡及時戒煙都能得益。</a:t>
            </a:r>
            <a:endParaRPr lang="en-US" sz="2800" b="1" dirty="0">
              <a:solidFill>
                <a:schemeClr val="bg1"/>
              </a:solidFill>
              <a:latin typeface="PMingLiU" panose="02020500000000000000" pitchFamily="18" charset="-120"/>
              <a:ea typeface="PMingLiU" panose="02020500000000000000" pitchFamily="18" charset="-120"/>
              <a:cs typeface="Verdana" charset="0"/>
            </a:endParaRPr>
          </a:p>
        </p:txBody>
      </p:sp>
      <p:pic>
        <p:nvPicPr>
          <p:cNvPr id="3" name="Picture 2">
            <a:extLst>
              <a:ext uri="{FF2B5EF4-FFF2-40B4-BE49-F238E27FC236}">
                <a16:creationId xmlns:a16="http://schemas.microsoft.com/office/drawing/2014/main" id="{854EB237-6695-46EF-A942-AA9D27C437E9}"/>
              </a:ext>
            </a:extLst>
          </p:cNvPr>
          <p:cNvPicPr>
            <a:picLocks noChangeAspect="1"/>
          </p:cNvPicPr>
          <p:nvPr/>
        </p:nvPicPr>
        <p:blipFill>
          <a:blip r:embed="rId2"/>
          <a:stretch>
            <a:fillRect/>
          </a:stretch>
        </p:blipFill>
        <p:spPr>
          <a:xfrm>
            <a:off x="11363181" y="1279767"/>
            <a:ext cx="828819" cy="625249"/>
          </a:xfrm>
          <a:prstGeom prst="rect">
            <a:avLst/>
          </a:prstGeom>
        </p:spPr>
      </p:pic>
    </p:spTree>
    <p:extLst>
      <p:ext uri="{BB962C8B-B14F-4D97-AF65-F5344CB8AC3E}">
        <p14:creationId xmlns:p14="http://schemas.microsoft.com/office/powerpoint/2010/main" val="233331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5109C27-6E8C-472A-A01D-1A71C69A4798}"/>
              </a:ext>
            </a:extLst>
          </p:cNvPr>
          <p:cNvGraphicFramePr>
            <a:graphicFrameLocks noGrp="1"/>
          </p:cNvGraphicFramePr>
          <p:nvPr>
            <p:ph idx="1"/>
            <p:extLst>
              <p:ext uri="{D42A27DB-BD31-4B8C-83A1-F6EECF244321}">
                <p14:modId xmlns:p14="http://schemas.microsoft.com/office/powerpoint/2010/main" val="1536754437"/>
              </p:ext>
            </p:extLst>
          </p:nvPr>
        </p:nvGraphicFramePr>
        <p:xfrm>
          <a:off x="687543" y="464078"/>
          <a:ext cx="9906566" cy="5913120"/>
        </p:xfrm>
        <a:graphic>
          <a:graphicData uri="http://schemas.openxmlformats.org/drawingml/2006/table">
            <a:tbl>
              <a:tblPr firstRow="1" bandRow="1">
                <a:tableStyleId>{1E171933-4619-4E11-9A3F-F7608DF75F80}</a:tableStyleId>
              </a:tblPr>
              <a:tblGrid>
                <a:gridCol w="4113304">
                  <a:extLst>
                    <a:ext uri="{9D8B030D-6E8A-4147-A177-3AD203B41FA5}">
                      <a16:colId xmlns:a16="http://schemas.microsoft.com/office/drawing/2014/main" val="2174149776"/>
                    </a:ext>
                  </a:extLst>
                </a:gridCol>
                <a:gridCol w="5793262">
                  <a:extLst>
                    <a:ext uri="{9D8B030D-6E8A-4147-A177-3AD203B41FA5}">
                      <a16:colId xmlns:a16="http://schemas.microsoft.com/office/drawing/2014/main" val="2515785122"/>
                    </a:ext>
                  </a:extLst>
                </a:gridCol>
              </a:tblGrid>
              <a:tr h="1029275">
                <a:tc>
                  <a:txBody>
                    <a:bodyPr/>
                    <a:lstStyle/>
                    <a:p>
                      <a:pPr algn="l"/>
                      <a:r>
                        <a:rPr lang="en-US" altLang="zh-CN" sz="2400" dirty="0">
                          <a:effectLst>
                            <a:outerShdw blurRad="38100" dist="38100" dir="2700000" algn="tl">
                              <a:srgbClr val="000000">
                                <a:alpha val="43137"/>
                              </a:srgbClr>
                            </a:outerShdw>
                          </a:effectLst>
                          <a:latin typeface="Verdana" charset="0"/>
                          <a:ea typeface="Verdana" charset="0"/>
                          <a:cs typeface="Verdana" charset="0"/>
                        </a:rPr>
                        <a:t>Age</a:t>
                      </a:r>
                      <a:r>
                        <a:rPr lang="en-US" sz="2400" dirty="0">
                          <a:effectLst>
                            <a:outerShdw blurRad="38100" dist="38100" dir="2700000" algn="tl">
                              <a:srgbClr val="000000">
                                <a:alpha val="43137"/>
                              </a:srgbClr>
                            </a:outerShdw>
                          </a:effectLst>
                          <a:latin typeface="Verdana" charset="0"/>
                          <a:ea typeface="Verdana" charset="0"/>
                          <a:cs typeface="Verdana" charset="0"/>
                        </a:rPr>
                        <a:t> of Quitting Smoking</a:t>
                      </a:r>
                    </a:p>
                    <a:p>
                      <a:pPr algn="l"/>
                      <a:r>
                        <a:rPr lang="zh-TW" altLang="en-US" sz="2400" b="0"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CN" altLang="en-US" sz="2400" b="0"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的年齡</a:t>
                      </a:r>
                      <a:endParaRPr lang="en-US" sz="2400" b="0"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400" dirty="0">
                          <a:effectLst>
                            <a:outerShdw blurRad="38100" dist="38100" dir="2700000" algn="tl">
                              <a:srgbClr val="000000">
                                <a:alpha val="43137"/>
                              </a:srgbClr>
                            </a:outerShdw>
                          </a:effectLst>
                          <a:latin typeface="Verdana" charset="0"/>
                          <a:ea typeface="Verdana" charset="0"/>
                          <a:cs typeface="Verdana" charset="0"/>
                        </a:rPr>
                        <a:t>Benefits in </a:t>
                      </a:r>
                      <a:r>
                        <a:rPr lang="en-US" altLang="zh-CN" sz="2400" dirty="0">
                          <a:effectLst>
                            <a:outerShdw blurRad="38100" dist="38100" dir="2700000" algn="tl">
                              <a:srgbClr val="000000">
                                <a:alpha val="43137"/>
                              </a:srgbClr>
                            </a:outerShdw>
                          </a:effectLst>
                          <a:latin typeface="Verdana" charset="0"/>
                          <a:ea typeface="Verdana" charset="0"/>
                          <a:cs typeface="Verdana" charset="0"/>
                        </a:rPr>
                        <a:t>C</a:t>
                      </a:r>
                      <a:r>
                        <a:rPr lang="en-US" sz="2400" dirty="0">
                          <a:effectLst>
                            <a:outerShdw blurRad="38100" dist="38100" dir="2700000" algn="tl">
                              <a:srgbClr val="000000">
                                <a:alpha val="43137"/>
                              </a:srgbClr>
                            </a:outerShdw>
                          </a:effectLst>
                          <a:latin typeface="Verdana" charset="0"/>
                          <a:ea typeface="Verdana" charset="0"/>
                          <a:cs typeface="Verdana" charset="0"/>
                        </a:rPr>
                        <a:t>omparison with </a:t>
                      </a:r>
                      <a:r>
                        <a:rPr lang="en-US" altLang="zh-CN" sz="2400" dirty="0">
                          <a:effectLst>
                            <a:outerShdw blurRad="38100" dist="38100" dir="2700000" algn="tl">
                              <a:srgbClr val="000000">
                                <a:alpha val="43137"/>
                              </a:srgbClr>
                            </a:outerShdw>
                          </a:effectLst>
                          <a:latin typeface="Verdana" charset="0"/>
                          <a:ea typeface="Verdana" charset="0"/>
                          <a:cs typeface="Verdana" charset="0"/>
                        </a:rPr>
                        <a:t>T</a:t>
                      </a:r>
                      <a:r>
                        <a:rPr lang="en-US" sz="2400" dirty="0">
                          <a:effectLst>
                            <a:outerShdw blurRad="38100" dist="38100" dir="2700000" algn="tl">
                              <a:srgbClr val="000000">
                                <a:alpha val="43137"/>
                              </a:srgbClr>
                            </a:outerShdw>
                          </a:effectLst>
                          <a:latin typeface="Verdana" charset="0"/>
                          <a:ea typeface="Verdana" charset="0"/>
                          <a:cs typeface="Verdana" charset="0"/>
                        </a:rPr>
                        <a:t>hose </a:t>
                      </a:r>
                      <a:r>
                        <a:rPr lang="en-US" altLang="zh-CN" sz="2400" dirty="0">
                          <a:effectLst>
                            <a:outerShdw blurRad="38100" dist="38100" dir="2700000" algn="tl">
                              <a:srgbClr val="000000">
                                <a:alpha val="43137"/>
                              </a:srgbClr>
                            </a:outerShdw>
                          </a:effectLst>
                          <a:latin typeface="Verdana" charset="0"/>
                          <a:ea typeface="Verdana" charset="0"/>
                          <a:cs typeface="Verdana" charset="0"/>
                        </a:rPr>
                        <a:t>W</a:t>
                      </a:r>
                      <a:r>
                        <a:rPr lang="en-US" sz="2400" dirty="0">
                          <a:effectLst>
                            <a:outerShdw blurRad="38100" dist="38100" dir="2700000" algn="tl">
                              <a:srgbClr val="000000">
                                <a:alpha val="43137"/>
                              </a:srgbClr>
                            </a:outerShdw>
                          </a:effectLst>
                          <a:latin typeface="Verdana" charset="0"/>
                          <a:ea typeface="Verdana" charset="0"/>
                          <a:cs typeface="Verdana" charset="0"/>
                        </a:rPr>
                        <a:t>ho </a:t>
                      </a:r>
                      <a:r>
                        <a:rPr lang="en-US" altLang="zh-CN" sz="2400" dirty="0">
                          <a:effectLst>
                            <a:outerShdw blurRad="38100" dist="38100" dir="2700000" algn="tl">
                              <a:srgbClr val="000000">
                                <a:alpha val="43137"/>
                              </a:srgbClr>
                            </a:outerShdw>
                          </a:effectLst>
                          <a:latin typeface="Verdana" charset="0"/>
                          <a:ea typeface="Verdana" charset="0"/>
                          <a:cs typeface="Verdana" charset="0"/>
                        </a:rPr>
                        <a:t>C</a:t>
                      </a:r>
                      <a:r>
                        <a:rPr lang="en-US" sz="2400" dirty="0">
                          <a:effectLst>
                            <a:outerShdw blurRad="38100" dist="38100" dir="2700000" algn="tl">
                              <a:srgbClr val="000000">
                                <a:alpha val="43137"/>
                              </a:srgbClr>
                            </a:outerShdw>
                          </a:effectLst>
                          <a:latin typeface="Verdana" charset="0"/>
                          <a:ea typeface="Verdana" charset="0"/>
                          <a:cs typeface="Verdana" charset="0"/>
                        </a:rPr>
                        <a:t>ontinued</a:t>
                      </a:r>
                    </a:p>
                    <a:p>
                      <a:pPr algn="l"/>
                      <a:r>
                        <a:rPr lang="zh-TW" altLang="en-US" sz="2400" b="0"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戒煙者與繼續吸煙者相比之益處</a:t>
                      </a:r>
                    </a:p>
                  </a:txBody>
                  <a:tcPr/>
                </a:tc>
                <a:extLst>
                  <a:ext uri="{0D108BD9-81ED-4DB2-BD59-A6C34878D82A}">
                    <a16:rowId xmlns:a16="http://schemas.microsoft.com/office/drawing/2014/main" val="2049207820"/>
                  </a:ext>
                </a:extLst>
              </a:tr>
              <a:tr h="607008">
                <a:tc>
                  <a:txBody>
                    <a:bodyPr/>
                    <a:lstStyle/>
                    <a:p>
                      <a:pPr algn="l"/>
                      <a:r>
                        <a:rPr lang="en-US" sz="2000" dirty="0">
                          <a:effectLst/>
                          <a:latin typeface="Verdana" charset="0"/>
                          <a:ea typeface="Verdana" charset="0"/>
                          <a:cs typeface="Verdana" charset="0"/>
                        </a:rPr>
                        <a:t>At about </a:t>
                      </a:r>
                      <a:r>
                        <a:rPr lang="en-US" altLang="zh-CN" sz="2000" dirty="0">
                          <a:effectLst/>
                          <a:latin typeface="Verdana" charset="0"/>
                          <a:ea typeface="Verdana" charset="0"/>
                          <a:cs typeface="Verdana" charset="0"/>
                        </a:rPr>
                        <a:t>age</a:t>
                      </a:r>
                      <a:r>
                        <a:rPr lang="zh-CN" altLang="en-US" sz="2000" baseline="0" dirty="0">
                          <a:effectLst/>
                          <a:latin typeface="Verdana" charset="0"/>
                          <a:ea typeface="Verdana" charset="0"/>
                          <a:cs typeface="Verdana" charset="0"/>
                        </a:rPr>
                        <a:t> </a:t>
                      </a:r>
                      <a:r>
                        <a:rPr lang="en-US" sz="2000" dirty="0">
                          <a:effectLst/>
                          <a:latin typeface="Verdana" charset="0"/>
                          <a:ea typeface="Verdana" charset="0"/>
                          <a:cs typeface="Verdana" charset="0"/>
                        </a:rPr>
                        <a:t>30</a:t>
                      </a:r>
                    </a:p>
                    <a:p>
                      <a:pPr algn="l"/>
                      <a:r>
                        <a:rPr lang="zh-CN" altLang="en-US" sz="2000" dirty="0">
                          <a:effectLst/>
                          <a:latin typeface="PMingLiU" panose="02020500000000000000" pitchFamily="18" charset="-120"/>
                          <a:ea typeface="PMingLiU" panose="02020500000000000000" pitchFamily="18" charset="-120"/>
                          <a:cs typeface="Verdana" charset="0"/>
                        </a:rPr>
                        <a:t>大约 </a:t>
                      </a:r>
                      <a:r>
                        <a:rPr lang="en-US" altLang="zh-CN" sz="2000" dirty="0">
                          <a:effectLst/>
                          <a:latin typeface="PMingLiU" panose="02020500000000000000" pitchFamily="18" charset="-120"/>
                          <a:ea typeface="PMingLiU" panose="02020500000000000000" pitchFamily="18" charset="-120"/>
                          <a:cs typeface="Verdana" charset="0"/>
                        </a:rPr>
                        <a:t>30</a:t>
                      </a:r>
                      <a:r>
                        <a:rPr lang="zh-CN" altLang="en-US" sz="2000" dirty="0">
                          <a:effectLst/>
                          <a:latin typeface="PMingLiU" panose="02020500000000000000" pitchFamily="18" charset="-120"/>
                          <a:ea typeface="PMingLiU" panose="02020500000000000000" pitchFamily="18" charset="-120"/>
                          <a:cs typeface="Verdana" charset="0"/>
                        </a:rPr>
                        <a:t> 歲</a:t>
                      </a:r>
                      <a:endParaRPr lang="en-US" sz="2000" b="0" dirty="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dirty="0">
                          <a:effectLst/>
                          <a:latin typeface="Verdana" charset="0"/>
                          <a:ea typeface="Verdana" charset="0"/>
                          <a:cs typeface="Verdana" charset="0"/>
                        </a:rPr>
                        <a:t>Gain almost 10 years of life expectancy</a:t>
                      </a:r>
                    </a:p>
                    <a:p>
                      <a:pPr algn="l"/>
                      <a:r>
                        <a:rPr lang="zh-TW" altLang="en-US" sz="2000" dirty="0">
                          <a:effectLst/>
                          <a:latin typeface="PMingLiU" panose="02020500000000000000" pitchFamily="18" charset="-120"/>
                          <a:ea typeface="PMingLiU" panose="02020500000000000000" pitchFamily="18" charset="-120"/>
                          <a:cs typeface="Verdana" charset="0"/>
                        </a:rPr>
                        <a:t>增益</a:t>
                      </a:r>
                      <a:r>
                        <a:rPr lang="zh-CN" altLang="en-US" sz="2000" baseline="0" dirty="0">
                          <a:effectLst/>
                          <a:latin typeface="PMingLiU" panose="02020500000000000000" pitchFamily="18" charset="-120"/>
                          <a:ea typeface="PMingLiU" panose="02020500000000000000" pitchFamily="18" charset="-120"/>
                          <a:cs typeface="Verdana" charset="0"/>
                        </a:rPr>
                        <a:t> </a:t>
                      </a:r>
                      <a:r>
                        <a:rPr lang="en-US" altLang="zh-CN" sz="2000" baseline="0" dirty="0">
                          <a:effectLst/>
                          <a:latin typeface="PMingLiU" panose="02020500000000000000" pitchFamily="18" charset="-120"/>
                          <a:ea typeface="PMingLiU" panose="02020500000000000000" pitchFamily="18" charset="-120"/>
                          <a:cs typeface="Verdana" charset="0"/>
                        </a:rPr>
                        <a:t>10</a:t>
                      </a:r>
                      <a:r>
                        <a:rPr lang="zh-CN" altLang="en-US" sz="2000" baseline="0" dirty="0">
                          <a:effectLst/>
                          <a:latin typeface="PMingLiU" panose="02020500000000000000" pitchFamily="18" charset="-120"/>
                          <a:ea typeface="PMingLiU" panose="02020500000000000000" pitchFamily="18" charset="-120"/>
                          <a:cs typeface="Verdana" charset="0"/>
                        </a:rPr>
                        <a:t> </a:t>
                      </a:r>
                      <a:r>
                        <a:rPr lang="zh-TW" altLang="en-US" sz="2000" dirty="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4216510091"/>
                  </a:ext>
                </a:extLst>
              </a:tr>
              <a:tr h="607008">
                <a:tc>
                  <a:txBody>
                    <a:bodyPr/>
                    <a:lstStyle/>
                    <a:p>
                      <a:pPr algn="l"/>
                      <a:r>
                        <a:rPr lang="en-US" sz="2000" dirty="0">
                          <a:effectLst/>
                          <a:latin typeface="Verdana" charset="0"/>
                          <a:ea typeface="Verdana" charset="0"/>
                          <a:cs typeface="Verdana" charset="0"/>
                        </a:rPr>
                        <a:t>At about </a:t>
                      </a:r>
                      <a:r>
                        <a:rPr lang="en-US" altLang="zh-CN" sz="2000" dirty="0">
                          <a:effectLst/>
                          <a:latin typeface="Verdana" charset="0"/>
                          <a:ea typeface="Verdana" charset="0"/>
                          <a:cs typeface="Verdana" charset="0"/>
                        </a:rPr>
                        <a:t>age</a:t>
                      </a:r>
                      <a:r>
                        <a:rPr lang="zh-CN" altLang="en-US" sz="2000" dirty="0">
                          <a:effectLst/>
                          <a:latin typeface="Verdana" charset="0"/>
                          <a:ea typeface="Verdana" charset="0"/>
                          <a:cs typeface="Verdana" charset="0"/>
                        </a:rPr>
                        <a:t> </a:t>
                      </a:r>
                      <a:r>
                        <a:rPr lang="en-US" sz="2000" dirty="0">
                          <a:effectLst/>
                          <a:latin typeface="Verdana" charset="0"/>
                          <a:ea typeface="Verdana" charset="0"/>
                          <a:cs typeface="Verdana" charset="0"/>
                        </a:rPr>
                        <a:t>40</a:t>
                      </a:r>
                    </a:p>
                    <a:p>
                      <a:pPr algn="l"/>
                      <a:r>
                        <a:rPr lang="zh-CN" altLang="en-US" sz="2000" dirty="0">
                          <a:effectLst/>
                          <a:latin typeface="PMingLiU" panose="02020500000000000000" pitchFamily="18" charset="-120"/>
                          <a:ea typeface="PMingLiU" panose="02020500000000000000" pitchFamily="18" charset="-120"/>
                          <a:cs typeface="Verdana" charset="0"/>
                        </a:rPr>
                        <a:t>大约 </a:t>
                      </a:r>
                      <a:r>
                        <a:rPr lang="en-US" altLang="zh-CN" sz="2000" dirty="0">
                          <a:effectLst/>
                          <a:latin typeface="PMingLiU" panose="02020500000000000000" pitchFamily="18" charset="-120"/>
                          <a:ea typeface="PMingLiU" panose="02020500000000000000" pitchFamily="18" charset="-120"/>
                          <a:cs typeface="Verdana" charset="0"/>
                        </a:rPr>
                        <a:t>40</a:t>
                      </a:r>
                      <a:r>
                        <a:rPr lang="zh-CN" altLang="en-US" sz="2000" dirty="0">
                          <a:effectLst/>
                          <a:latin typeface="PMingLiU" panose="02020500000000000000" pitchFamily="18" charset="-120"/>
                          <a:ea typeface="PMingLiU" panose="02020500000000000000" pitchFamily="18" charset="-120"/>
                          <a:cs typeface="Verdana" charset="0"/>
                        </a:rPr>
                        <a:t> 歲</a:t>
                      </a:r>
                      <a:endParaRPr lang="en-US" sz="2000" b="0" dirty="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dirty="0">
                          <a:effectLst/>
                          <a:latin typeface="Verdana" charset="0"/>
                          <a:ea typeface="Verdana" charset="0"/>
                          <a:cs typeface="Verdana" charset="0"/>
                        </a:rPr>
                        <a:t>Gain 9 years of life expectancy</a:t>
                      </a:r>
                    </a:p>
                    <a:p>
                      <a:pPr algn="l"/>
                      <a:r>
                        <a:rPr lang="zh-TW" altLang="en-US" sz="2000" dirty="0">
                          <a:effectLst/>
                          <a:latin typeface="PMingLiU" panose="02020500000000000000" pitchFamily="18" charset="-120"/>
                          <a:ea typeface="PMingLiU" panose="02020500000000000000" pitchFamily="18" charset="-120"/>
                          <a:cs typeface="Verdana" charset="0"/>
                        </a:rPr>
                        <a:t>增益</a:t>
                      </a:r>
                      <a:r>
                        <a:rPr lang="zh-CN" altLang="en-US" sz="2000" baseline="0" dirty="0">
                          <a:effectLst/>
                          <a:latin typeface="PMingLiU" panose="02020500000000000000" pitchFamily="18" charset="-120"/>
                          <a:ea typeface="PMingLiU" panose="02020500000000000000" pitchFamily="18" charset="-120"/>
                          <a:cs typeface="Verdana" charset="0"/>
                        </a:rPr>
                        <a:t> </a:t>
                      </a:r>
                      <a:r>
                        <a:rPr lang="en-US" altLang="zh-CN" sz="2000" baseline="0" dirty="0">
                          <a:effectLst/>
                          <a:latin typeface="PMingLiU" panose="02020500000000000000" pitchFamily="18" charset="-120"/>
                          <a:ea typeface="PMingLiU" panose="02020500000000000000" pitchFamily="18" charset="-120"/>
                          <a:cs typeface="Verdana" charset="0"/>
                        </a:rPr>
                        <a:t>9</a:t>
                      </a:r>
                      <a:r>
                        <a:rPr lang="zh-CN" altLang="en-US" sz="2000" baseline="0" dirty="0">
                          <a:effectLst/>
                          <a:latin typeface="PMingLiU" panose="02020500000000000000" pitchFamily="18" charset="-120"/>
                          <a:ea typeface="PMingLiU" panose="02020500000000000000" pitchFamily="18" charset="-120"/>
                          <a:cs typeface="Verdana" charset="0"/>
                        </a:rPr>
                        <a:t> </a:t>
                      </a:r>
                      <a:r>
                        <a:rPr lang="zh-TW" altLang="en-US" sz="2000" dirty="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810539730"/>
                  </a:ext>
                </a:extLst>
              </a:tr>
              <a:tr h="607008">
                <a:tc>
                  <a:txBody>
                    <a:bodyPr/>
                    <a:lstStyle/>
                    <a:p>
                      <a:pPr algn="l"/>
                      <a:r>
                        <a:rPr lang="en-US" sz="2000" dirty="0">
                          <a:effectLst/>
                          <a:latin typeface="Verdana" charset="0"/>
                          <a:ea typeface="Verdana" charset="0"/>
                          <a:cs typeface="Verdana" charset="0"/>
                        </a:rPr>
                        <a:t>At about </a:t>
                      </a:r>
                      <a:r>
                        <a:rPr lang="en-US" altLang="zh-CN" sz="2000" dirty="0">
                          <a:effectLst/>
                          <a:latin typeface="Verdana" charset="0"/>
                          <a:ea typeface="Verdana" charset="0"/>
                          <a:cs typeface="Verdana" charset="0"/>
                        </a:rPr>
                        <a:t>age</a:t>
                      </a:r>
                      <a:r>
                        <a:rPr lang="zh-CN" altLang="en-US" sz="2000" dirty="0">
                          <a:effectLst/>
                          <a:latin typeface="Verdana" charset="0"/>
                          <a:ea typeface="Verdana" charset="0"/>
                          <a:cs typeface="Verdana" charset="0"/>
                        </a:rPr>
                        <a:t> </a:t>
                      </a:r>
                      <a:r>
                        <a:rPr lang="en-US" sz="2000" dirty="0">
                          <a:effectLst/>
                          <a:latin typeface="Verdana" charset="0"/>
                          <a:ea typeface="Verdana" charset="0"/>
                          <a:cs typeface="Verdana" charset="0"/>
                        </a:rPr>
                        <a:t>50</a:t>
                      </a:r>
                    </a:p>
                    <a:p>
                      <a:pPr algn="l"/>
                      <a:r>
                        <a:rPr lang="zh-CN" altLang="en-US" sz="2000" dirty="0">
                          <a:effectLst/>
                          <a:latin typeface="PMingLiU" panose="02020500000000000000" pitchFamily="18" charset="-120"/>
                          <a:ea typeface="PMingLiU" panose="02020500000000000000" pitchFamily="18" charset="-120"/>
                          <a:cs typeface="Verdana" charset="0"/>
                        </a:rPr>
                        <a:t>大约 </a:t>
                      </a:r>
                      <a:r>
                        <a:rPr lang="en-US" altLang="zh-CN" sz="2000" dirty="0">
                          <a:effectLst/>
                          <a:latin typeface="PMingLiU" panose="02020500000000000000" pitchFamily="18" charset="-120"/>
                          <a:ea typeface="PMingLiU" panose="02020500000000000000" pitchFamily="18" charset="-120"/>
                          <a:cs typeface="Verdana" charset="0"/>
                        </a:rPr>
                        <a:t>50</a:t>
                      </a:r>
                      <a:r>
                        <a:rPr lang="zh-CN" altLang="en-US" sz="2000" dirty="0">
                          <a:effectLst/>
                          <a:latin typeface="PMingLiU" panose="02020500000000000000" pitchFamily="18" charset="-120"/>
                          <a:ea typeface="PMingLiU" panose="02020500000000000000" pitchFamily="18" charset="-120"/>
                          <a:cs typeface="Verdana" charset="0"/>
                        </a:rPr>
                        <a:t> 歲</a:t>
                      </a:r>
                      <a:endParaRPr lang="en-US" sz="2000" b="0" dirty="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dirty="0">
                          <a:effectLst/>
                          <a:latin typeface="Verdana" charset="0"/>
                          <a:ea typeface="Verdana" charset="0"/>
                          <a:cs typeface="Verdana" charset="0"/>
                        </a:rPr>
                        <a:t>Gain 6 years of life expectancy</a:t>
                      </a:r>
                    </a:p>
                    <a:p>
                      <a:pPr algn="l"/>
                      <a:r>
                        <a:rPr lang="zh-TW" altLang="en-US" sz="2000" dirty="0">
                          <a:effectLst/>
                          <a:latin typeface="PMingLiU" panose="02020500000000000000" pitchFamily="18" charset="-120"/>
                          <a:ea typeface="PMingLiU" panose="02020500000000000000" pitchFamily="18" charset="-120"/>
                          <a:cs typeface="Verdana" charset="0"/>
                        </a:rPr>
                        <a:t>增益</a:t>
                      </a:r>
                      <a:r>
                        <a:rPr lang="zh-CN" altLang="en-US" sz="2000" baseline="0" dirty="0">
                          <a:effectLst/>
                          <a:latin typeface="PMingLiU" panose="02020500000000000000" pitchFamily="18" charset="-120"/>
                          <a:ea typeface="PMingLiU" panose="02020500000000000000" pitchFamily="18" charset="-120"/>
                          <a:cs typeface="Verdana" charset="0"/>
                        </a:rPr>
                        <a:t> </a:t>
                      </a:r>
                      <a:r>
                        <a:rPr lang="en-US" altLang="zh-CN" sz="2000" baseline="0" dirty="0">
                          <a:effectLst/>
                          <a:latin typeface="PMingLiU" panose="02020500000000000000" pitchFamily="18" charset="-120"/>
                          <a:ea typeface="PMingLiU" panose="02020500000000000000" pitchFamily="18" charset="-120"/>
                          <a:cs typeface="Verdana" charset="0"/>
                        </a:rPr>
                        <a:t>6</a:t>
                      </a:r>
                      <a:r>
                        <a:rPr lang="zh-CN" altLang="en-US" sz="2000" baseline="0" dirty="0">
                          <a:effectLst/>
                          <a:latin typeface="PMingLiU" panose="02020500000000000000" pitchFamily="18" charset="-120"/>
                          <a:ea typeface="PMingLiU" panose="02020500000000000000" pitchFamily="18" charset="-120"/>
                          <a:cs typeface="Verdana" charset="0"/>
                        </a:rPr>
                        <a:t> </a:t>
                      </a:r>
                      <a:r>
                        <a:rPr lang="zh-TW" altLang="en-US" sz="2000" dirty="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3195452437"/>
                  </a:ext>
                </a:extLst>
              </a:tr>
              <a:tr h="607008">
                <a:tc>
                  <a:txBody>
                    <a:bodyPr/>
                    <a:lstStyle/>
                    <a:p>
                      <a:pPr algn="l"/>
                      <a:r>
                        <a:rPr lang="en-US" sz="2000" dirty="0">
                          <a:effectLst/>
                          <a:latin typeface="Verdana" charset="0"/>
                          <a:ea typeface="Verdana" charset="0"/>
                          <a:cs typeface="Verdana" charset="0"/>
                        </a:rPr>
                        <a:t>At about </a:t>
                      </a:r>
                      <a:r>
                        <a:rPr lang="en-US" altLang="zh-CN" sz="2000" dirty="0">
                          <a:effectLst/>
                          <a:latin typeface="Verdana" charset="0"/>
                          <a:ea typeface="Verdana" charset="0"/>
                          <a:cs typeface="Verdana" charset="0"/>
                        </a:rPr>
                        <a:t>age</a:t>
                      </a:r>
                      <a:r>
                        <a:rPr lang="zh-CN" altLang="en-US" sz="2000" dirty="0">
                          <a:effectLst/>
                          <a:latin typeface="Verdana" charset="0"/>
                          <a:ea typeface="Verdana" charset="0"/>
                          <a:cs typeface="Verdana" charset="0"/>
                        </a:rPr>
                        <a:t> </a:t>
                      </a:r>
                      <a:r>
                        <a:rPr lang="en-US" sz="2000" dirty="0">
                          <a:effectLst/>
                          <a:latin typeface="Verdana" charset="0"/>
                          <a:ea typeface="Verdana" charset="0"/>
                          <a:cs typeface="Verdana" charset="0"/>
                        </a:rPr>
                        <a:t>60</a:t>
                      </a:r>
                    </a:p>
                    <a:p>
                      <a:pPr algn="l"/>
                      <a:r>
                        <a:rPr lang="zh-CN" altLang="en-US" sz="2000" dirty="0">
                          <a:effectLst/>
                          <a:latin typeface="PMingLiU" panose="02020500000000000000" pitchFamily="18" charset="-120"/>
                          <a:ea typeface="PMingLiU" panose="02020500000000000000" pitchFamily="18" charset="-120"/>
                          <a:cs typeface="Verdana" charset="0"/>
                        </a:rPr>
                        <a:t>大约 </a:t>
                      </a:r>
                      <a:r>
                        <a:rPr lang="en-US" altLang="zh-CN" sz="2000" dirty="0">
                          <a:effectLst/>
                          <a:latin typeface="PMingLiU" panose="02020500000000000000" pitchFamily="18" charset="-120"/>
                          <a:ea typeface="PMingLiU" panose="02020500000000000000" pitchFamily="18" charset="-120"/>
                          <a:cs typeface="Verdana" charset="0"/>
                        </a:rPr>
                        <a:t>60</a:t>
                      </a:r>
                      <a:r>
                        <a:rPr lang="zh-CN" altLang="en-US" sz="2000" dirty="0">
                          <a:effectLst/>
                          <a:latin typeface="PMingLiU" panose="02020500000000000000" pitchFamily="18" charset="-120"/>
                          <a:ea typeface="PMingLiU" panose="02020500000000000000" pitchFamily="18" charset="-120"/>
                          <a:cs typeface="Verdana" charset="0"/>
                        </a:rPr>
                        <a:t> 歲</a:t>
                      </a:r>
                      <a:endParaRPr lang="en-US" sz="2000" b="0" dirty="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dirty="0">
                          <a:effectLst/>
                          <a:latin typeface="Verdana" charset="0"/>
                          <a:ea typeface="Verdana" charset="0"/>
                          <a:cs typeface="Verdana" charset="0"/>
                        </a:rPr>
                        <a:t>Gain 3 years of life expectancy</a:t>
                      </a:r>
                    </a:p>
                    <a:p>
                      <a:pPr algn="l"/>
                      <a:r>
                        <a:rPr lang="zh-TW" altLang="en-US" sz="2000" dirty="0">
                          <a:effectLst/>
                          <a:latin typeface="PMingLiU" panose="02020500000000000000" pitchFamily="18" charset="-120"/>
                          <a:ea typeface="PMingLiU" panose="02020500000000000000" pitchFamily="18" charset="-120"/>
                          <a:cs typeface="Verdana" charset="0"/>
                        </a:rPr>
                        <a:t>增益</a:t>
                      </a:r>
                      <a:r>
                        <a:rPr lang="zh-CN" altLang="en-US" sz="2000" baseline="0" dirty="0">
                          <a:effectLst/>
                          <a:latin typeface="PMingLiU" panose="02020500000000000000" pitchFamily="18" charset="-120"/>
                          <a:ea typeface="PMingLiU" panose="02020500000000000000" pitchFamily="18" charset="-120"/>
                          <a:cs typeface="Verdana" charset="0"/>
                        </a:rPr>
                        <a:t> </a:t>
                      </a:r>
                      <a:r>
                        <a:rPr lang="en-US" altLang="zh-CN" sz="2000" baseline="0" dirty="0">
                          <a:effectLst/>
                          <a:latin typeface="PMingLiU" panose="02020500000000000000" pitchFamily="18" charset="-120"/>
                          <a:ea typeface="PMingLiU" panose="02020500000000000000" pitchFamily="18" charset="-120"/>
                          <a:cs typeface="Verdana" charset="0"/>
                        </a:rPr>
                        <a:t>3</a:t>
                      </a:r>
                      <a:r>
                        <a:rPr lang="zh-CN" altLang="en-US" sz="2000" baseline="0" dirty="0">
                          <a:effectLst/>
                          <a:latin typeface="PMingLiU" panose="02020500000000000000" pitchFamily="18" charset="-120"/>
                          <a:ea typeface="PMingLiU" panose="02020500000000000000" pitchFamily="18" charset="-120"/>
                          <a:cs typeface="Verdana" charset="0"/>
                        </a:rPr>
                        <a:t> </a:t>
                      </a:r>
                      <a:r>
                        <a:rPr lang="zh-TW" altLang="en-US" sz="2000" dirty="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1695141081"/>
                  </a:ext>
                </a:extLst>
              </a:tr>
              <a:tr h="1398758">
                <a:tc>
                  <a:txBody>
                    <a:bodyPr/>
                    <a:lstStyle/>
                    <a:p>
                      <a:pPr algn="l"/>
                      <a:r>
                        <a:rPr lang="en-US" sz="2000" dirty="0">
                          <a:effectLst/>
                          <a:latin typeface="Verdana" charset="0"/>
                          <a:ea typeface="Verdana" charset="0"/>
                          <a:cs typeface="Verdana" charset="0"/>
                        </a:rPr>
                        <a:t>After the onset of life threatening disease</a:t>
                      </a:r>
                    </a:p>
                    <a:p>
                      <a:pPr algn="l"/>
                      <a:r>
                        <a:rPr lang="zh-CN" altLang="en-US" sz="2000" dirty="0">
                          <a:effectLst/>
                          <a:latin typeface="PMingLiU" panose="02020500000000000000" pitchFamily="18" charset="-120"/>
                          <a:ea typeface="PMingLiU" panose="02020500000000000000" pitchFamily="18" charset="-120"/>
                          <a:cs typeface="Verdana" charset="0"/>
                        </a:rPr>
                        <a:t>在有</a:t>
                      </a:r>
                      <a:r>
                        <a:rPr lang="zh-TW" altLang="en-US" sz="2000" dirty="0">
                          <a:effectLst/>
                          <a:latin typeface="PMingLiU" panose="02020500000000000000" pitchFamily="18" charset="-120"/>
                          <a:ea typeface="PMingLiU" panose="02020500000000000000" pitchFamily="18" charset="-120"/>
                          <a:cs typeface="Verdana" charset="0"/>
                        </a:rPr>
                        <a:t>威脅生命的疾病發作後</a:t>
                      </a:r>
                      <a:endParaRPr lang="en-US" sz="2000" b="0" dirty="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dirty="0">
                          <a:effectLst/>
                          <a:latin typeface="Verdana" charset="0"/>
                          <a:ea typeface="Verdana" charset="0"/>
                          <a:cs typeface="Verdana" charset="0"/>
                        </a:rPr>
                        <a:t>Rapid benefit, people who quit smoking after having a heart attack reduce their chances of having another heart attack by 50</a:t>
                      </a:r>
                      <a:r>
                        <a:rPr lang="en-US" altLang="zh-CN" sz="2000" dirty="0">
                          <a:effectLst/>
                          <a:latin typeface="Verdana" charset="0"/>
                          <a:ea typeface="Verdana" charset="0"/>
                          <a:cs typeface="Verdana" charset="0"/>
                        </a:rPr>
                        <a:t>%.</a:t>
                      </a:r>
                    </a:p>
                    <a:p>
                      <a:pPr algn="l"/>
                      <a:r>
                        <a:rPr lang="zh-TW" altLang="en-US" sz="2000" dirty="0">
                          <a:effectLst/>
                          <a:latin typeface="PMingLiU" panose="02020500000000000000" pitchFamily="18" charset="-120"/>
                          <a:ea typeface="PMingLiU" panose="02020500000000000000" pitchFamily="18" charset="-120"/>
                          <a:cs typeface="Verdana" charset="0"/>
                        </a:rPr>
                        <a:t>患上心肌梗塞之人仕，在戒煙後能降低</a:t>
                      </a:r>
                      <a:r>
                        <a:rPr lang="zh-CN" altLang="en-US" sz="2000" baseline="0" dirty="0">
                          <a:effectLst/>
                          <a:latin typeface="PMingLiU" panose="02020500000000000000" pitchFamily="18" charset="-120"/>
                          <a:ea typeface="PMingLiU" panose="02020500000000000000" pitchFamily="18" charset="-120"/>
                          <a:cs typeface="Verdana" charset="0"/>
                        </a:rPr>
                        <a:t> </a:t>
                      </a:r>
                      <a:r>
                        <a:rPr lang="en-US" altLang="zh-TW" sz="2000" dirty="0">
                          <a:effectLst/>
                          <a:latin typeface="PMingLiU" panose="02020500000000000000" pitchFamily="18" charset="-120"/>
                          <a:ea typeface="PMingLiU" panose="02020500000000000000" pitchFamily="18" charset="-120"/>
                          <a:cs typeface="Verdana" charset="0"/>
                        </a:rPr>
                        <a:t>50% </a:t>
                      </a:r>
                      <a:r>
                        <a:rPr lang="zh-TW" altLang="en-US" sz="2000" dirty="0">
                          <a:effectLst/>
                          <a:latin typeface="PMingLiU" panose="02020500000000000000" pitchFamily="18" charset="-120"/>
                          <a:ea typeface="PMingLiU" panose="02020500000000000000" pitchFamily="18" charset="-120"/>
                          <a:cs typeface="Verdana" charset="0"/>
                        </a:rPr>
                        <a:t>復發機會。</a:t>
                      </a:r>
                      <a:endParaRPr lang="en-US" sz="2000" b="0" dirty="0">
                        <a:effectLst/>
                        <a:latin typeface="PMingLiU" panose="02020500000000000000" pitchFamily="18" charset="-120"/>
                        <a:ea typeface="PMingLiU" panose="02020500000000000000" pitchFamily="18" charset="-120"/>
                        <a:cs typeface="Verdana" charset="0"/>
                      </a:endParaRPr>
                    </a:p>
                  </a:txBody>
                  <a:tcPr/>
                </a:tc>
                <a:extLst>
                  <a:ext uri="{0D108BD9-81ED-4DB2-BD59-A6C34878D82A}">
                    <a16:rowId xmlns:a16="http://schemas.microsoft.com/office/drawing/2014/main" val="1691014566"/>
                  </a:ext>
                </a:extLst>
              </a:tr>
            </a:tbl>
          </a:graphicData>
        </a:graphic>
      </p:graphicFrame>
      <p:pic>
        <p:nvPicPr>
          <p:cNvPr id="3" name="Picture 2">
            <a:extLst>
              <a:ext uri="{FF2B5EF4-FFF2-40B4-BE49-F238E27FC236}">
                <a16:creationId xmlns:a16="http://schemas.microsoft.com/office/drawing/2014/main" id="{5C2B3CE6-3117-49C9-8D25-1FDE41ECFC41}"/>
              </a:ext>
            </a:extLst>
          </p:cNvPr>
          <p:cNvPicPr>
            <a:picLocks noChangeAspect="1"/>
          </p:cNvPicPr>
          <p:nvPr/>
        </p:nvPicPr>
        <p:blipFill>
          <a:blip r:embed="rId2"/>
          <a:stretch>
            <a:fillRect/>
          </a:stretch>
        </p:blipFill>
        <p:spPr>
          <a:xfrm>
            <a:off x="11363181" y="1306400"/>
            <a:ext cx="828819" cy="625249"/>
          </a:xfrm>
          <a:prstGeom prst="rect">
            <a:avLst/>
          </a:prstGeom>
        </p:spPr>
      </p:pic>
    </p:spTree>
    <p:extLst>
      <p:ext uri="{BB962C8B-B14F-4D97-AF65-F5344CB8AC3E}">
        <p14:creationId xmlns:p14="http://schemas.microsoft.com/office/powerpoint/2010/main" val="15240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it smoking doctor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17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ctrTitle"/>
          </p:nvPr>
        </p:nvSpPr>
        <p:spPr>
          <a:xfrm>
            <a:off x="0" y="0"/>
            <a:ext cx="12192000" cy="6858000"/>
          </a:xfrm>
        </p:spPr>
        <p:txBody>
          <a:bodyPr>
            <a:normAutofit fontScale="90000"/>
          </a:bodyPr>
          <a:lstStyle/>
          <a:p>
            <a:pPr algn="ctr"/>
            <a:r>
              <a:rPr lang="en-US" sz="8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Quit Smoking. </a:t>
            </a:r>
            <a:br>
              <a:rPr lang="en-US" sz="8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en-US" altLang="zh-TW" sz="80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Cherish Your Life!</a:t>
            </a:r>
            <a:br>
              <a:rPr lang="en-US" altLang="zh-TW" sz="80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br>
              <a:rPr lang="en-US" altLang="zh-TW" sz="80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72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遠離煙草</a:t>
            </a:r>
            <a:r>
              <a:rPr lang="zh-CN" altLang="en-US" sz="72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br>
              <a:rPr lang="en-US" altLang="zh-TW" sz="72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br>
            <a:r>
              <a:rPr lang="zh-CN" altLang="en-US" sz="72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珍惜</a:t>
            </a:r>
            <a:r>
              <a:rPr lang="zh-TW" altLang="en-US" sz="72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生命！</a:t>
            </a:r>
            <a:br>
              <a:rPr lang="en-US" altLang="zh-TW" sz="72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endParaRPr lang="en-US" sz="66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D4A518C7-1712-4307-BFE3-45EBDB247CC0}"/>
              </a:ext>
            </a:extLst>
          </p:cNvPr>
          <p:cNvPicPr>
            <a:picLocks noChangeAspect="1"/>
          </p:cNvPicPr>
          <p:nvPr/>
        </p:nvPicPr>
        <p:blipFill>
          <a:blip r:embed="rId4"/>
          <a:stretch>
            <a:fillRect/>
          </a:stretch>
        </p:blipFill>
        <p:spPr>
          <a:xfrm>
            <a:off x="11276373" y="2052124"/>
            <a:ext cx="828819" cy="625249"/>
          </a:xfrm>
          <a:prstGeom prst="rect">
            <a:avLst/>
          </a:prstGeom>
        </p:spPr>
      </p:pic>
    </p:spTree>
    <p:extLst>
      <p:ext uri="{BB962C8B-B14F-4D97-AF65-F5344CB8AC3E}">
        <p14:creationId xmlns:p14="http://schemas.microsoft.com/office/powerpoint/2010/main" val="171045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chinese family">
            <a:extLst>
              <a:ext uri="{FF2B5EF4-FFF2-40B4-BE49-F238E27FC236}">
                <a16:creationId xmlns:a16="http://schemas.microsoft.com/office/drawing/2014/main" id="{AA7494D1-A7D7-46A3-8207-959E23D7E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7" r="1" b="20001"/>
          <a:stretch/>
        </p:blipFill>
        <p:spPr bwMode="auto">
          <a:xfrm>
            <a:off x="409074" y="2863516"/>
            <a:ext cx="5582641" cy="31402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B86EBA-900C-4149-9970-A17F93D51156}"/>
              </a:ext>
            </a:extLst>
          </p:cNvPr>
          <p:cNvSpPr>
            <a:spLocks noGrp="1"/>
          </p:cNvSpPr>
          <p:nvPr>
            <p:ph type="title"/>
          </p:nvPr>
        </p:nvSpPr>
        <p:spPr>
          <a:xfrm>
            <a:off x="409073" y="0"/>
            <a:ext cx="11288345" cy="1759789"/>
          </a:xfrm>
        </p:spPr>
        <p:txBody>
          <a:bodyPr>
            <a:noAutofit/>
          </a:bodyPr>
          <a:lstStyle/>
          <a:p>
            <a:pPr>
              <a:lnSpc>
                <a:spcPct val="100000"/>
              </a:lnSpc>
            </a:pPr>
            <a:r>
              <a:rPr lang="en-US" altLang="zh-CN"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Quitting: </a:t>
            </a:r>
            <a:r>
              <a:rPr lang="en-US" altLang="zh-CN" sz="4800" b="1" dirty="0">
                <a:solidFill>
                  <a:srgbClr val="C00000"/>
                </a:solidFill>
                <a:effectLst>
                  <a:outerShdw blurRad="38100" dist="38100" dir="2700000" algn="tl">
                    <a:srgbClr val="000000">
                      <a:alpha val="43137"/>
                    </a:srgbClr>
                  </a:outerShdw>
                </a:effectLst>
                <a:latin typeface="Verdana" charset="0"/>
                <a:ea typeface="Verdana" charset="0"/>
                <a:cs typeface="Verdana" charset="0"/>
              </a:rPr>
              <a:t>For Your Family</a:t>
            </a:r>
            <a:br>
              <a:rPr lang="en-US" altLang="zh-CN" sz="4800" b="1" dirty="0">
                <a:effectLst>
                  <a:outerShdw blurRad="38100" dist="38100" dir="2700000" algn="tl">
                    <a:srgbClr val="000000">
                      <a:alpha val="43137"/>
                    </a:srgbClr>
                  </a:outerShdw>
                </a:effectLst>
                <a:latin typeface="Verdana" charset="0"/>
                <a:ea typeface="Verdana" charset="0"/>
                <a:cs typeface="Verdana" charset="0"/>
              </a:rPr>
            </a:br>
            <a:r>
              <a:rPr lang="zh-TW" alt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sz="4800" b="1" dirty="0">
                <a:solidFill>
                  <a:schemeClr val="bg1"/>
                </a:solidFill>
                <a:latin typeface="PMingLiU" panose="02020500000000000000" pitchFamily="18" charset="-120"/>
                <a:ea typeface="PMingLiU" panose="02020500000000000000" pitchFamily="18" charset="-120"/>
                <a:cs typeface="Verdana" charset="0"/>
              </a:rPr>
              <a:t>:</a:t>
            </a:r>
            <a:r>
              <a:rPr lang="en-US" altLang="zh-TW"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TW" altLang="en-US" sz="4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為你的家人</a:t>
            </a:r>
            <a:endParaRPr lang="en-US" sz="4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Content Placeholder 2">
            <a:extLst>
              <a:ext uri="{FF2B5EF4-FFF2-40B4-BE49-F238E27FC236}">
                <a16:creationId xmlns:a16="http://schemas.microsoft.com/office/drawing/2014/main" id="{814106A0-B7E2-40BE-81FD-2532B1590A92}"/>
              </a:ext>
            </a:extLst>
          </p:cNvPr>
          <p:cNvSpPr>
            <a:spLocks noGrp="1"/>
          </p:cNvSpPr>
          <p:nvPr>
            <p:ph idx="1"/>
          </p:nvPr>
        </p:nvSpPr>
        <p:spPr>
          <a:xfrm>
            <a:off x="6947296" y="2168028"/>
            <a:ext cx="4750122" cy="4113759"/>
          </a:xfrm>
          <a:prstGeom prst="rect">
            <a:avLst/>
          </a:prstGeom>
        </p:spPr>
        <p:txBody>
          <a:bodyPr>
            <a:normAutofit/>
          </a:bodyPr>
          <a:lstStyle/>
          <a:p>
            <a:pPr marL="0" indent="0">
              <a:lnSpc>
                <a:spcPct val="100000"/>
              </a:lnSpc>
              <a:buNone/>
            </a:pPr>
            <a:r>
              <a:rPr lang="en-US" altLang="zh-CN" sz="2400" b="1" dirty="0">
                <a:solidFill>
                  <a:schemeClr val="bg1"/>
                </a:solidFill>
                <a:latin typeface="Verdana" charset="0"/>
                <a:ea typeface="Verdana" charset="0"/>
                <a:cs typeface="Verdana" charset="0"/>
              </a:rPr>
              <a:t>Be with your family longer!</a:t>
            </a:r>
          </a:p>
          <a:p>
            <a:pPr marL="0" indent="0">
              <a:lnSpc>
                <a:spcPct val="100000"/>
              </a:lnSpc>
              <a:buNone/>
            </a:pPr>
            <a:r>
              <a:rPr lang="zh-TW" altLang="en-US" sz="2400" dirty="0">
                <a:solidFill>
                  <a:schemeClr val="bg1"/>
                </a:solidFill>
                <a:latin typeface="PMingLiU" panose="02020500000000000000" pitchFamily="18" charset="-120"/>
                <a:ea typeface="PMingLiU" panose="02020500000000000000" pitchFamily="18" charset="-120"/>
                <a:cs typeface="Verdana" charset="0"/>
              </a:rPr>
              <a:t>你們與家人生活更長時間</a:t>
            </a:r>
            <a:r>
              <a:rPr lang="zh-CN" altLang="en-US" sz="2400" dirty="0">
                <a:solidFill>
                  <a:schemeClr val="bg1"/>
                </a:solidFill>
                <a:latin typeface="PMingLiU" panose="02020500000000000000" pitchFamily="18" charset="-120"/>
                <a:ea typeface="PMingLiU" panose="02020500000000000000" pitchFamily="18" charset="-120"/>
                <a:cs typeface="Verdana" charset="0"/>
              </a:rPr>
              <a:t>！</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sz="2400" b="1" dirty="0">
              <a:solidFill>
                <a:schemeClr val="bg1"/>
              </a:solidFill>
              <a:latin typeface="Verdana" charset="0"/>
              <a:ea typeface="Verdana" charset="0"/>
              <a:cs typeface="Verdana" charset="0"/>
            </a:endParaRPr>
          </a:p>
          <a:p>
            <a:pPr marL="0" indent="0">
              <a:lnSpc>
                <a:spcPct val="100000"/>
              </a:lnSpc>
              <a:buNone/>
            </a:pPr>
            <a:r>
              <a:rPr lang="en-US" sz="2400" b="1" dirty="0">
                <a:solidFill>
                  <a:schemeClr val="bg1"/>
                </a:solidFill>
                <a:latin typeface="Verdana" charset="0"/>
                <a:ea typeface="Verdana" charset="0"/>
                <a:cs typeface="Verdana" charset="0"/>
              </a:rPr>
              <a:t>By going smoke-free, you could improve the well-being of both you and your loved ones!</a:t>
            </a:r>
          </a:p>
          <a:p>
            <a:pPr marL="0" indent="0">
              <a:lnSpc>
                <a:spcPct val="100000"/>
              </a:lnSpc>
              <a:buNone/>
            </a:pPr>
            <a:r>
              <a:rPr lang="zh-TW" altLang="en-US" sz="2400" dirty="0">
                <a:solidFill>
                  <a:schemeClr val="bg1"/>
                </a:solidFill>
                <a:latin typeface="PMingLiU" panose="02020500000000000000" pitchFamily="18" charset="-120"/>
                <a:ea typeface="PMingLiU" panose="02020500000000000000" pitchFamily="18" charset="-120"/>
                <a:cs typeface="Verdana" charset="0"/>
              </a:rPr>
              <a:t>戒煙後，你可以改善你及親人的健康，增進幸福</a:t>
            </a:r>
            <a:r>
              <a:rPr lang="zh-CN" altLang="en-US" sz="2400" dirty="0">
                <a:solidFill>
                  <a:schemeClr val="bg1"/>
                </a:solidFill>
                <a:latin typeface="PMingLiU" panose="02020500000000000000" pitchFamily="18" charset="-120"/>
                <a:ea typeface="PMingLiU" panose="02020500000000000000" pitchFamily="18" charset="-120"/>
                <a:cs typeface="Verdana" charset="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A9838F27-A99A-4AB2-8C17-8B8A56091408}"/>
              </a:ext>
            </a:extLst>
          </p:cNvPr>
          <p:cNvPicPr>
            <a:picLocks noChangeAspect="1"/>
          </p:cNvPicPr>
          <p:nvPr/>
        </p:nvPicPr>
        <p:blipFill>
          <a:blip r:embed="rId3"/>
          <a:stretch>
            <a:fillRect/>
          </a:stretch>
        </p:blipFill>
        <p:spPr>
          <a:xfrm>
            <a:off x="11363181" y="1262012"/>
            <a:ext cx="828819" cy="625249"/>
          </a:xfrm>
          <a:prstGeom prst="rect">
            <a:avLst/>
          </a:prstGeom>
        </p:spPr>
      </p:pic>
    </p:spTree>
    <p:extLst>
      <p:ext uri="{BB962C8B-B14F-4D97-AF65-F5344CB8AC3E}">
        <p14:creationId xmlns:p14="http://schemas.microsoft.com/office/powerpoint/2010/main" val="3001765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37D752-3F39-43E2-A667-DD064FF16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20126" cy="67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96670E09-3382-4928-BDBE-8B75C5E07DDE}"/>
              </a:ext>
            </a:extLst>
          </p:cNvPr>
          <p:cNvSpPr>
            <a:spLocks noGrp="1"/>
          </p:cNvSpPr>
          <p:nvPr>
            <p:ph type="title"/>
          </p:nvPr>
        </p:nvSpPr>
        <p:spPr>
          <a:xfrm>
            <a:off x="5099752" y="0"/>
            <a:ext cx="7092250" cy="1690777"/>
          </a:xfrm>
        </p:spPr>
        <p:txBody>
          <a:bodyPr>
            <a:normAutofit/>
          </a:bodyPr>
          <a:lstStyle/>
          <a:p>
            <a:pPr>
              <a:lnSpc>
                <a:spcPct val="100000"/>
              </a:lnSpc>
            </a:pPr>
            <a:r>
              <a:rPr lang="en-US" altLang="zh-CN" b="1" dirty="0">
                <a:solidFill>
                  <a:schemeClr val="bg1"/>
                </a:solidFill>
                <a:effectLst>
                  <a:outerShdw blurRad="38100" dist="38100" dir="2700000" algn="tl">
                    <a:srgbClr val="000000">
                      <a:alpha val="43137"/>
                    </a:srgbClr>
                  </a:outerShdw>
                </a:effectLst>
                <a:latin typeface="Verdana" charset="0"/>
                <a:ea typeface="Verdana" charset="0"/>
                <a:cs typeface="Verdana" charset="0"/>
              </a:rPr>
              <a:t>Quitting:</a:t>
            </a:r>
            <a:r>
              <a:rPr lang="zh-CN" altLang="en-US" b="1"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b="1" dirty="0">
                <a:solidFill>
                  <a:srgbClr val="C00000"/>
                </a:solidFill>
                <a:effectLst>
                  <a:outerShdw blurRad="38100" dist="38100" dir="2700000" algn="tl">
                    <a:srgbClr val="000000">
                      <a:alpha val="43137"/>
                    </a:srgbClr>
                  </a:outerShdw>
                </a:effectLst>
                <a:latin typeface="Verdana" charset="0"/>
                <a:ea typeface="Verdana" charset="0"/>
                <a:cs typeface="Verdana" charset="0"/>
              </a:rPr>
              <a:t>Save Money</a:t>
            </a:r>
            <a:br>
              <a:rPr lang="en-US" altLang="zh-CN" b="1" dirty="0">
                <a:latin typeface="Verdana" charset="0"/>
                <a:ea typeface="Verdana" charset="0"/>
                <a:cs typeface="Verdana" charset="0"/>
              </a:rPr>
            </a:br>
            <a:r>
              <a:rPr lang="zh-TW" altLang="en-US"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TW" altLang="en-US"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省錢</a:t>
            </a:r>
            <a:endParaRPr lang="en-US"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Content Placeholder 2">
            <a:extLst>
              <a:ext uri="{FF2B5EF4-FFF2-40B4-BE49-F238E27FC236}">
                <a16:creationId xmlns:a16="http://schemas.microsoft.com/office/drawing/2014/main" id="{DC5C6997-7895-4A23-983F-B11851F5B123}"/>
              </a:ext>
            </a:extLst>
          </p:cNvPr>
          <p:cNvSpPr>
            <a:spLocks noGrp="1"/>
          </p:cNvSpPr>
          <p:nvPr>
            <p:ph idx="1"/>
          </p:nvPr>
        </p:nvSpPr>
        <p:spPr>
          <a:xfrm>
            <a:off x="5099752" y="2132638"/>
            <a:ext cx="7092248" cy="2246857"/>
          </a:xfrm>
          <a:prstGeom prst="rect">
            <a:avLst/>
          </a:prstGeom>
        </p:spPr>
        <p:txBody>
          <a:bodyPr>
            <a:normAutofit lnSpcReduction="10000"/>
          </a:bodyPr>
          <a:lstStyle/>
          <a:p>
            <a:pPr marL="0" lvl="0" indent="0">
              <a:buNone/>
            </a:pPr>
            <a:r>
              <a:rPr lang="en-US" sz="3200" b="1" dirty="0">
                <a:solidFill>
                  <a:schemeClr val="bg1"/>
                </a:solidFill>
                <a:latin typeface="Verdana" charset="0"/>
                <a:ea typeface="Verdana" charset="0"/>
                <a:cs typeface="Verdana" charset="0"/>
              </a:rPr>
              <a:t>Think about all the money you save from quitting.</a:t>
            </a:r>
            <a:r>
              <a:rPr lang="zh-CN" altLang="en-US" sz="3200" b="1" dirty="0">
                <a:solidFill>
                  <a:schemeClr val="bg1"/>
                </a:solidFill>
                <a:latin typeface="Verdana" charset="0"/>
                <a:ea typeface="Verdana" charset="0"/>
                <a:cs typeface="Verdana" charset="0"/>
              </a:rPr>
              <a:t> </a:t>
            </a:r>
            <a:r>
              <a:rPr lang="en-US" altLang="zh-CN" sz="3200" b="1" dirty="0">
                <a:solidFill>
                  <a:schemeClr val="bg1"/>
                </a:solidFill>
                <a:latin typeface="Verdana" charset="0"/>
                <a:ea typeface="Verdana" charset="0"/>
                <a:cs typeface="Verdana" charset="0"/>
              </a:rPr>
              <a:t>$$$</a:t>
            </a:r>
            <a:endParaRPr lang="en-US" sz="3200" b="1" dirty="0">
              <a:solidFill>
                <a:schemeClr val="bg1"/>
              </a:solidFill>
              <a:latin typeface="Verdana" charset="0"/>
              <a:ea typeface="Verdana" charset="0"/>
              <a:cs typeface="Verdana" charset="0"/>
            </a:endParaRPr>
          </a:p>
          <a:p>
            <a:pPr marL="0" lvl="0" indent="0">
              <a:buNone/>
            </a:pPr>
            <a:endParaRPr lang="en-US" altLang="zh-CN" sz="3200" b="1" dirty="0">
              <a:solidFill>
                <a:schemeClr val="bg1"/>
              </a:solidFill>
              <a:latin typeface="Verdana" charset="0"/>
              <a:ea typeface="Verdana" charset="0"/>
              <a:cs typeface="Verdana" charset="0"/>
            </a:endParaRPr>
          </a:p>
          <a:p>
            <a:pPr marL="0" lvl="0" indent="0">
              <a:buNone/>
            </a:pPr>
            <a:r>
              <a:rPr lang="zh-CN" altLang="en-US" sz="3200" b="1" dirty="0">
                <a:solidFill>
                  <a:schemeClr val="bg1"/>
                </a:solidFill>
                <a:latin typeface="PMingLiU" panose="02020500000000000000" pitchFamily="18" charset="-120"/>
                <a:ea typeface="PMingLiU" panose="02020500000000000000" pitchFamily="18" charset="-120"/>
                <a:cs typeface="Verdana" charset="0"/>
              </a:rPr>
              <a:t>想一想你戒煙後所能省下的錢。</a:t>
            </a:r>
            <a:r>
              <a:rPr lang="en-US" altLang="zh-CN" sz="3200" b="1" dirty="0">
                <a:solidFill>
                  <a:schemeClr val="bg1"/>
                </a:solidFill>
                <a:latin typeface="Verdana" charset="0"/>
                <a:ea typeface="Verdana" charset="0"/>
                <a:cs typeface="Verdana" charset="0"/>
              </a:rPr>
              <a:t>$$$</a:t>
            </a:r>
            <a:endParaRPr lang="en-US" sz="3200" b="1" dirty="0">
              <a:solidFill>
                <a:schemeClr val="bg1"/>
              </a:solidFill>
              <a:latin typeface="Verdana" charset="0"/>
              <a:ea typeface="Verdana" charset="0"/>
              <a:cs typeface="Verdana" charset="0"/>
            </a:endParaRPr>
          </a:p>
        </p:txBody>
      </p:sp>
      <p:grpSp>
        <p:nvGrpSpPr>
          <p:cNvPr id="2" name="Group 1">
            <a:extLst>
              <a:ext uri="{FF2B5EF4-FFF2-40B4-BE49-F238E27FC236}">
                <a16:creationId xmlns:a16="http://schemas.microsoft.com/office/drawing/2014/main" id="{58659688-9F53-4D3D-BEEC-A890C14B2C4B}"/>
              </a:ext>
            </a:extLst>
          </p:cNvPr>
          <p:cNvGrpSpPr/>
          <p:nvPr/>
        </p:nvGrpSpPr>
        <p:grpSpPr>
          <a:xfrm>
            <a:off x="5329989" y="4986910"/>
            <a:ext cx="5867098" cy="1200329"/>
            <a:chOff x="5329989" y="4986910"/>
            <a:chExt cx="5682916" cy="1200329"/>
          </a:xfrm>
        </p:grpSpPr>
        <p:sp>
          <p:nvSpPr>
            <p:cNvPr id="7" name="TextBox 6">
              <a:extLst>
                <a:ext uri="{FF2B5EF4-FFF2-40B4-BE49-F238E27FC236}">
                  <a16:creationId xmlns:a16="http://schemas.microsoft.com/office/drawing/2014/main" id="{39728626-EB86-48BE-8804-7BC2DED33EF8}"/>
                </a:ext>
              </a:extLst>
            </p:cNvPr>
            <p:cNvSpPr txBox="1"/>
            <p:nvPr/>
          </p:nvSpPr>
          <p:spPr>
            <a:xfrm>
              <a:off x="5329989" y="4986910"/>
              <a:ext cx="3031958" cy="1200329"/>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chemeClr val="bg1"/>
                  </a:solidFill>
                  <a:latin typeface="Verdana" charset="0"/>
                  <a:ea typeface="Verdana" charset="0"/>
                  <a:cs typeface="Verdana" charset="0"/>
                </a:rPr>
                <a:t>½ pack a day smoker spending $10.75 per pack</a:t>
              </a:r>
            </a:p>
          </p:txBody>
        </p:sp>
        <p:sp>
          <p:nvSpPr>
            <p:cNvPr id="9" name="Rectangle 8">
              <a:extLst>
                <a:ext uri="{FF2B5EF4-FFF2-40B4-BE49-F238E27FC236}">
                  <a16:creationId xmlns:a16="http://schemas.microsoft.com/office/drawing/2014/main" id="{A5FF4C34-A8E8-4866-B103-B7A7613DC2F6}"/>
                </a:ext>
              </a:extLst>
            </p:cNvPr>
            <p:cNvSpPr/>
            <p:nvPr/>
          </p:nvSpPr>
          <p:spPr>
            <a:xfrm>
              <a:off x="9071810" y="5033077"/>
              <a:ext cx="1941095" cy="1154162"/>
            </a:xfrm>
            <a:prstGeom prst="rect">
              <a:avLst/>
            </a:prstGeom>
          </p:spPr>
          <p:txBody>
            <a:bodyPr wrap="square">
              <a:spAutoFit/>
            </a:bodyPr>
            <a:lstStyle/>
            <a:p>
              <a:pPr algn="ctr" eaLnBrk="0" fontAlgn="base" hangingPunct="0">
                <a:spcBef>
                  <a:spcPct val="0"/>
                </a:spcBef>
                <a:spcAft>
                  <a:spcPct val="0"/>
                </a:spcAft>
              </a:pPr>
              <a:r>
                <a:rPr lang="zh-TW" altLang="en-US" sz="2300" b="1" dirty="0">
                  <a:solidFill>
                    <a:schemeClr val="bg1"/>
                  </a:solidFill>
                  <a:latin typeface="PMingLiU" panose="02020500000000000000" pitchFamily="18" charset="-120"/>
                  <a:ea typeface="PMingLiU" panose="02020500000000000000" pitchFamily="18" charset="-120"/>
                  <a:cs typeface="Verdana" charset="0"/>
                </a:rPr>
                <a:t>一天半包</a:t>
              </a:r>
              <a:endParaRPr lang="en-US" altLang="zh-TW" sz="2300" b="1" dirty="0">
                <a:solidFill>
                  <a:schemeClr val="bg1"/>
                </a:solidFill>
                <a:latin typeface="PMingLiU" panose="02020500000000000000" pitchFamily="18" charset="-120"/>
                <a:ea typeface="PMingLiU" panose="02020500000000000000" pitchFamily="18" charset="-120"/>
                <a:cs typeface="Verdana" charset="0"/>
              </a:endParaRPr>
            </a:p>
            <a:p>
              <a:pPr algn="ctr" eaLnBrk="0" fontAlgn="base" hangingPunct="0">
                <a:spcBef>
                  <a:spcPct val="0"/>
                </a:spcBef>
                <a:spcAft>
                  <a:spcPct val="0"/>
                </a:spcAft>
              </a:pPr>
              <a:r>
                <a:rPr lang="zh-TW" altLang="en-US" sz="2300" b="1" dirty="0">
                  <a:solidFill>
                    <a:schemeClr val="bg1"/>
                  </a:solidFill>
                  <a:latin typeface="PMingLiU" panose="02020500000000000000" pitchFamily="18" charset="-120"/>
                  <a:ea typeface="PMingLiU" panose="02020500000000000000" pitchFamily="18" charset="-120"/>
                  <a:cs typeface="Verdana" charset="0"/>
                </a:rPr>
                <a:t>吸煙者一包煙花 </a:t>
              </a:r>
              <a:r>
                <a:rPr lang="en-US" altLang="zh-TW" sz="2300" b="1" dirty="0">
                  <a:solidFill>
                    <a:schemeClr val="bg1"/>
                  </a:solidFill>
                  <a:latin typeface="PMingLiU" panose="02020500000000000000" pitchFamily="18" charset="-120"/>
                  <a:ea typeface="PMingLiU" panose="02020500000000000000" pitchFamily="18" charset="-120"/>
                  <a:cs typeface="Verdana" charset="0"/>
                </a:rPr>
                <a:t>$10.75</a:t>
              </a:r>
              <a:endParaRPr lang="en-US" sz="2300" b="1" dirty="0">
                <a:solidFill>
                  <a:schemeClr val="bg1"/>
                </a:solidFill>
                <a:latin typeface="PMingLiU" panose="02020500000000000000" pitchFamily="18" charset="-120"/>
                <a:ea typeface="PMingLiU" panose="02020500000000000000" pitchFamily="18" charset="-120"/>
                <a:cs typeface="Verdana" charset="0"/>
              </a:endParaRPr>
            </a:p>
          </p:txBody>
        </p:sp>
      </p:grpSp>
      <p:pic>
        <p:nvPicPr>
          <p:cNvPr id="10" name="Picture 9">
            <a:extLst>
              <a:ext uri="{FF2B5EF4-FFF2-40B4-BE49-F238E27FC236}">
                <a16:creationId xmlns:a16="http://schemas.microsoft.com/office/drawing/2014/main" id="{A81F36EC-29C0-4FE3-8338-61FD1F44CE76}"/>
              </a:ext>
            </a:extLst>
          </p:cNvPr>
          <p:cNvPicPr>
            <a:picLocks noChangeAspect="1"/>
          </p:cNvPicPr>
          <p:nvPr/>
        </p:nvPicPr>
        <p:blipFill>
          <a:blip r:embed="rId3"/>
          <a:stretch>
            <a:fillRect/>
          </a:stretch>
        </p:blipFill>
        <p:spPr>
          <a:xfrm>
            <a:off x="11363181" y="1279767"/>
            <a:ext cx="828819" cy="625249"/>
          </a:xfrm>
          <a:prstGeom prst="rect">
            <a:avLst/>
          </a:prstGeom>
        </p:spPr>
      </p:pic>
    </p:spTree>
    <p:extLst>
      <p:ext uri="{BB962C8B-B14F-4D97-AF65-F5344CB8AC3E}">
        <p14:creationId xmlns:p14="http://schemas.microsoft.com/office/powerpoint/2010/main" val="49845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91AB3-C96D-4566-8275-9CA720539061}"/>
              </a:ext>
            </a:extLst>
          </p:cNvPr>
          <p:cNvSpPr>
            <a:spLocks noGrp="1"/>
          </p:cNvSpPr>
          <p:nvPr>
            <p:ph type="title"/>
          </p:nvPr>
        </p:nvSpPr>
        <p:spPr>
          <a:xfrm>
            <a:off x="0" y="25961"/>
            <a:ext cx="12192000" cy="1475035"/>
          </a:xfrm>
        </p:spPr>
        <p:txBody>
          <a:bodyPr>
            <a:normAutofit fontScale="90000"/>
          </a:bodyPr>
          <a:lstStyle/>
          <a:p>
            <a:pPr algn="ctr"/>
            <a:r>
              <a:rPr lang="en-US"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t>Tips To Quit Smoking</a:t>
            </a:r>
            <a:br>
              <a:rPr lang="en-US" sz="4800"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TW" altLang="en-US" sz="4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CN" altLang="en-US" sz="4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的要訣</a:t>
            </a:r>
            <a:endParaRPr lang="en-US" sz="48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aphicFrame>
        <p:nvGraphicFramePr>
          <p:cNvPr id="5" name="Content Placeholder 2">
            <a:extLst>
              <a:ext uri="{FF2B5EF4-FFF2-40B4-BE49-F238E27FC236}">
                <a16:creationId xmlns:a16="http://schemas.microsoft.com/office/drawing/2014/main" id="{B1CB779D-FE64-42ED-B45F-9646DFDA1E1C}"/>
              </a:ext>
            </a:extLst>
          </p:cNvPr>
          <p:cNvGraphicFramePr>
            <a:graphicFrameLocks noGrp="1"/>
          </p:cNvGraphicFramePr>
          <p:nvPr>
            <p:ph idx="1"/>
            <p:extLst>
              <p:ext uri="{D42A27DB-BD31-4B8C-83A1-F6EECF244321}">
                <p14:modId xmlns:p14="http://schemas.microsoft.com/office/powerpoint/2010/main" val="2172980227"/>
              </p:ext>
            </p:extLst>
          </p:nvPr>
        </p:nvGraphicFramePr>
        <p:xfrm>
          <a:off x="102268" y="1795351"/>
          <a:ext cx="11905247" cy="479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DBDA11B-D197-4484-8A7E-8F3F37B4189D}"/>
              </a:ext>
            </a:extLst>
          </p:cNvPr>
          <p:cNvPicPr>
            <a:picLocks noChangeAspect="1"/>
          </p:cNvPicPr>
          <p:nvPr/>
        </p:nvPicPr>
        <p:blipFill>
          <a:blip r:embed="rId7"/>
          <a:stretch>
            <a:fillRect/>
          </a:stretch>
        </p:blipFill>
        <p:spPr>
          <a:xfrm>
            <a:off x="11978519" y="1714827"/>
            <a:ext cx="213481" cy="161047"/>
          </a:xfrm>
          <a:prstGeom prst="rect">
            <a:avLst/>
          </a:prstGeom>
        </p:spPr>
      </p:pic>
    </p:spTree>
    <p:extLst>
      <p:ext uri="{BB962C8B-B14F-4D97-AF65-F5344CB8AC3E}">
        <p14:creationId xmlns:p14="http://schemas.microsoft.com/office/powerpoint/2010/main" val="323869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550575-D0C0-418A-8CA5-879624A516A1}"/>
              </a:ext>
            </a:extLst>
          </p:cNvPr>
          <p:cNvSpPr>
            <a:spLocks noGrp="1"/>
          </p:cNvSpPr>
          <p:nvPr>
            <p:ph type="title"/>
          </p:nvPr>
        </p:nvSpPr>
        <p:spPr>
          <a:xfrm>
            <a:off x="0" y="168441"/>
            <a:ext cx="12191999" cy="1684421"/>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lnSpc>
                <a:spcPct val="100000"/>
              </a:lnSpc>
            </a:pPr>
            <a:r>
              <a:rPr lang="en-US" sz="36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Reasons for </a:t>
            </a:r>
            <a:r>
              <a:rPr lang="en-US" altLang="zh-CN" sz="36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Using</a:t>
            </a:r>
            <a:r>
              <a:rPr lang="en-US" sz="36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Replacement Therapy (NRT)</a:t>
            </a:r>
            <a:br>
              <a:rPr lang="en-US" sz="3600"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用</a:t>
            </a:r>
            <a:r>
              <a:rPr lang="zh-TW" altLang="en-US" sz="36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36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36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 </a:t>
            </a:r>
            <a:r>
              <a:rPr lang="zh-TW" alt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的原因</a:t>
            </a:r>
            <a:endParaRPr lang="en-US" sz="36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grpSp>
        <p:nvGrpSpPr>
          <p:cNvPr id="2" name="Group 1">
            <a:extLst>
              <a:ext uri="{FF2B5EF4-FFF2-40B4-BE49-F238E27FC236}">
                <a16:creationId xmlns:a16="http://schemas.microsoft.com/office/drawing/2014/main" id="{F32A9C84-1240-40CA-AA4D-595521F2A4E8}"/>
              </a:ext>
            </a:extLst>
          </p:cNvPr>
          <p:cNvGrpSpPr/>
          <p:nvPr/>
        </p:nvGrpSpPr>
        <p:grpSpPr>
          <a:xfrm>
            <a:off x="96252" y="2271483"/>
            <a:ext cx="11497501" cy="4524315"/>
            <a:chOff x="96252" y="1890090"/>
            <a:chExt cx="11497501" cy="4524315"/>
          </a:xfrm>
        </p:grpSpPr>
        <p:sp>
          <p:nvSpPr>
            <p:cNvPr id="5" name="TextBox 4">
              <a:extLst>
                <a:ext uri="{FF2B5EF4-FFF2-40B4-BE49-F238E27FC236}">
                  <a16:creationId xmlns:a16="http://schemas.microsoft.com/office/drawing/2014/main" id="{0B218719-D9D3-4E9F-85C4-876E89F2D24A}"/>
                </a:ext>
              </a:extLst>
            </p:cNvPr>
            <p:cNvSpPr txBox="1"/>
            <p:nvPr/>
          </p:nvSpPr>
          <p:spPr>
            <a:xfrm>
              <a:off x="96252" y="1890090"/>
              <a:ext cx="839804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It works – roughly </a:t>
              </a:r>
              <a:r>
                <a:rPr lang="en-US" sz="2400" u="sng" dirty="0">
                  <a:solidFill>
                    <a:schemeClr val="bg1"/>
                  </a:solidFill>
                  <a:latin typeface="Verdana" panose="020B0604030504040204" pitchFamily="34" charset="0"/>
                  <a:ea typeface="Verdana" panose="020B0604030504040204" pitchFamily="34" charset="0"/>
                  <a:cs typeface="Verdana" panose="020B0604030504040204" pitchFamily="34" charset="0"/>
                </a:rPr>
                <a:t>doubling</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success rates.</a:t>
              </a:r>
            </a:p>
            <a:p>
              <a:pPr marL="285750" indent="-285750">
                <a:buFont typeface="Arial" panose="020B0604020202020204" pitchFamily="34" charset="0"/>
                <a:buChar char="•"/>
              </a:pPr>
              <a:r>
                <a:rPr lang="zh-CN"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增加效果 </a:t>
              </a:r>
              <a:r>
                <a:rPr lang="en-US" altLang="zh-CN"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 </a:t>
              </a:r>
              <a:r>
                <a:rPr lang="zh-CN"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大概是成功率的一倍。</a:t>
              </a:r>
              <a:endParaRPr 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a:p>
              <a:pPr marL="285750" indent="-285750">
                <a:buFont typeface="Arial" panose="020B0604020202020204" pitchFamily="34" charset="0"/>
                <a:buChar char="•"/>
              </a:pP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It helps the person feel more comfortable:</a:t>
              </a:r>
            </a:p>
            <a:p>
              <a:pPr marL="285750" indent="-285750">
                <a:buFont typeface="Arial" panose="020B0604020202020204" pitchFamily="34" charset="0"/>
                <a:buChar char="•"/>
              </a:pPr>
              <a:r>
                <a:rPr lang="zh-TW"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能使人感覺更舒服</a:t>
              </a:r>
              <a:r>
                <a:rPr lang="en-US" altLang="zh-TW"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a:t>
              </a:r>
              <a:endParaRPr 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a:p>
              <a:pPr marL="742950" lvl="1" indent="-285750">
                <a:buFont typeface="Arial" panose="020B0604020202020204" pitchFamily="34" charset="0"/>
                <a:buChar char="•"/>
              </a:pP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T</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reats nicotine withdrawal syndrome.</a:t>
              </a:r>
            </a:p>
            <a:p>
              <a:pPr marL="742950" lvl="1" indent="-285750">
                <a:buFont typeface="Arial" panose="020B0604020202020204" pitchFamily="34" charset="0"/>
                <a:buChar char="•"/>
              </a:pPr>
              <a:r>
                <a:rPr lang="zh-TW"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治療尼古丁戒斷綜合徵。</a:t>
              </a:r>
              <a:endParaRPr 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a:p>
              <a:pPr marL="742950" lvl="1" indent="-285750">
                <a:buFont typeface="Arial" panose="020B0604020202020204" pitchFamily="34" charset="0"/>
                <a:buChar char="•"/>
              </a:pP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It is safe – the smoker is getting “clean” nicotine instead of “dirty” nicotine with 7000+ chemicals.</a:t>
              </a:r>
            </a:p>
            <a:p>
              <a:pPr marL="285750" indent="-285750">
                <a:buFont typeface="Arial" panose="020B0604020202020204" pitchFamily="34" charset="0"/>
                <a:buChar char="•"/>
              </a:pPr>
              <a:r>
                <a:rPr lang="zh-CN"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安全 </a:t>
              </a:r>
              <a:r>
                <a:rPr lang="en-US" altLang="zh-CN"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 </a:t>
              </a:r>
              <a:r>
                <a:rPr lang="zh-TW"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吸煙者使用的是 “乾淨” 的尼古丁而不是包含著 </a:t>
              </a:r>
              <a:r>
                <a:rPr lang="en-US" altLang="zh-TW"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7000 </a:t>
              </a:r>
              <a:r>
                <a:rPr lang="zh-TW" alt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rPr>
                <a:t>多種有毒性化合物的尼古丁。</a:t>
              </a:r>
              <a:endParaRPr lang="en-US" sz="2400" dirty="0">
                <a:solidFill>
                  <a:schemeClr val="bg1"/>
                </a:solidFill>
                <a:latin typeface="PMingLiU" panose="02020500000000000000" pitchFamily="18" charset="-120"/>
                <a:ea typeface="PMingLiU" panose="02020500000000000000" pitchFamily="18" charset="-120"/>
                <a:cs typeface="Verdana" panose="020B0604030504040204" pitchFamily="34" charset="0"/>
              </a:endParaRPr>
            </a:p>
          </p:txBody>
        </p:sp>
        <p:pic>
          <p:nvPicPr>
            <p:cNvPr id="6" name="Picture 5">
              <a:extLst>
                <a:ext uri="{FF2B5EF4-FFF2-40B4-BE49-F238E27FC236}">
                  <a16:creationId xmlns:a16="http://schemas.microsoft.com/office/drawing/2014/main" id="{3DD2A45D-CC7A-4116-A559-8906BC214D85}"/>
                </a:ext>
              </a:extLst>
            </p:cNvPr>
            <p:cNvPicPr>
              <a:picLocks noChangeAspect="1"/>
            </p:cNvPicPr>
            <p:nvPr/>
          </p:nvPicPr>
          <p:blipFill rotWithShape="1">
            <a:blip r:embed="rId2">
              <a:extLst>
                <a:ext uri="{28A0092B-C50C-407E-A947-70E740481C1C}">
                  <a14:useLocalDpi xmlns:a14="http://schemas.microsoft.com/office/drawing/2010/main" val="0"/>
                </a:ext>
              </a:extLst>
            </a:blip>
            <a:srcRect b="17157"/>
            <a:stretch/>
          </p:blipFill>
          <p:spPr>
            <a:xfrm>
              <a:off x="8494294" y="1890090"/>
              <a:ext cx="3099459" cy="3180630"/>
            </a:xfrm>
            <a:prstGeom prst="rect">
              <a:avLst/>
            </a:prstGeom>
          </p:spPr>
        </p:pic>
      </p:grpSp>
      <p:pic>
        <p:nvPicPr>
          <p:cNvPr id="7" name="Picture 6">
            <a:extLst>
              <a:ext uri="{FF2B5EF4-FFF2-40B4-BE49-F238E27FC236}">
                <a16:creationId xmlns:a16="http://schemas.microsoft.com/office/drawing/2014/main" id="{8AA45B99-92BA-465A-8B09-9C47D38F1F0B}"/>
              </a:ext>
            </a:extLst>
          </p:cNvPr>
          <p:cNvPicPr>
            <a:picLocks noChangeAspect="1"/>
          </p:cNvPicPr>
          <p:nvPr/>
        </p:nvPicPr>
        <p:blipFill>
          <a:blip r:embed="rId3"/>
          <a:stretch>
            <a:fillRect/>
          </a:stretch>
        </p:blipFill>
        <p:spPr>
          <a:xfrm>
            <a:off x="11363180" y="1306400"/>
            <a:ext cx="828819" cy="625249"/>
          </a:xfrm>
          <a:prstGeom prst="rect">
            <a:avLst/>
          </a:prstGeom>
        </p:spPr>
      </p:pic>
    </p:spTree>
    <p:extLst>
      <p:ext uri="{BB962C8B-B14F-4D97-AF65-F5344CB8AC3E}">
        <p14:creationId xmlns:p14="http://schemas.microsoft.com/office/powerpoint/2010/main" val="225930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EE131A-9029-4583-89EB-CFDA8A9045C4}"/>
              </a:ext>
            </a:extLst>
          </p:cNvPr>
          <p:cNvSpPr>
            <a:spLocks noGrp="1"/>
          </p:cNvSpPr>
          <p:nvPr>
            <p:ph type="title"/>
          </p:nvPr>
        </p:nvSpPr>
        <p:spPr>
          <a:xfrm>
            <a:off x="0" y="46892"/>
            <a:ext cx="12192000" cy="1557622"/>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lnSpc>
                <a:spcPct val="150000"/>
              </a:lnSpc>
            </a:pPr>
            <a:r>
              <a:rPr lang="en-US" sz="28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Key Points</a:t>
            </a:r>
            <a:r>
              <a:rPr lang="en-US" sz="2800"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about Nicotine Replacement Therapy (NRT)</a:t>
            </a:r>
            <a:br>
              <a:rPr lang="en-US" sz="2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關於尼古丁替代療法 </a:t>
            </a:r>
            <a:r>
              <a:rPr lang="en-US" altLang="zh-TW" sz="2800" b="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 </a:t>
            </a:r>
            <a:r>
              <a:rPr lang="zh-TW" altLang="en-US" sz="2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的</a:t>
            </a:r>
            <a:r>
              <a:rPr lang="zh-TW" altLang="en-US" sz="2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要點</a:t>
            </a:r>
            <a:endParaRPr lang="en-US" sz="2800"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5" name="Rectangle 4">
            <a:extLst>
              <a:ext uri="{FF2B5EF4-FFF2-40B4-BE49-F238E27FC236}">
                <a16:creationId xmlns:a16="http://schemas.microsoft.com/office/drawing/2014/main" id="{4A3A8EB5-529B-4755-AD08-10BDC7ECF40F}"/>
              </a:ext>
            </a:extLst>
          </p:cNvPr>
          <p:cNvSpPr/>
          <p:nvPr/>
        </p:nvSpPr>
        <p:spPr>
          <a:xfrm>
            <a:off x="0" y="2129199"/>
            <a:ext cx="12192000" cy="4493538"/>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and NRT </a:t>
            </a:r>
            <a:r>
              <a:rPr lang="en-US" sz="2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 not </a:t>
            </a: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cause cancer.</a:t>
            </a:r>
          </a:p>
          <a:p>
            <a:pPr marL="285750" indent="-285750">
              <a:buFont typeface="Arial" panose="020B0604020202020204" pitchFamily="34" charset="0"/>
              <a:buChar char="•"/>
            </a:pP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和</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22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不會</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導致癌症</a:t>
            </a:r>
            <a:r>
              <a:rPr lang="zh-CN" altLang="en-US" sz="2200" dirty="0">
                <a:solidFill>
                  <a:schemeClr val="bg1"/>
                </a:solidFill>
                <a:effectLst>
                  <a:outerShdw blurRad="38100" dist="38100" dir="2700000" algn="tl">
                    <a:srgbClr val="000000">
                      <a:alpha val="43137"/>
                    </a:srgbClr>
                  </a:outerShdw>
                </a:effectLst>
                <a:latin typeface="Verdana" panose="020B0604030504040204" pitchFamily="34" charset="0"/>
                <a:ea typeface="Yu Gothic" panose="020B0400000000000000" pitchFamily="34" charset="-128"/>
                <a:cs typeface="Verdana" panose="020B0604030504040204" pitchFamily="34" charset="0"/>
              </a:rPr>
              <a:t>。</a:t>
            </a:r>
            <a:endPar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does not cause tobacco-related diseases; rather it is the toxins found in cigarettes, and </a:t>
            </a:r>
            <a:r>
              <a:rPr lang="en-US" sz="2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not</a:t>
            </a:r>
            <a:r>
              <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nicotine, that causes the negative health effects.</a:t>
            </a:r>
          </a:p>
          <a:p>
            <a:pPr marL="285750" indent="-285750">
              <a:buFont typeface="Arial" panose="020B0604020202020204" pitchFamily="34" charset="0"/>
              <a:buChar char="•"/>
            </a:pP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尼古丁不會導致與煙草有關的疾病</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 對健康造成負面影響是香煙中的毒素而</a:t>
            </a:r>
            <a:r>
              <a:rPr lang="zh-TW" altLang="en-US" sz="22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不是</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a:t>
            </a:r>
            <a:r>
              <a:rPr lang="zh-TW" altLang="en-US" sz="2200" dirty="0">
                <a:solidFill>
                  <a:schemeClr val="bg1"/>
                </a:solidFill>
                <a:effectLst>
                  <a:outerShdw blurRad="38100" dist="38100" dir="2700000" algn="tl">
                    <a:srgbClr val="000000">
                      <a:alpha val="43137"/>
                    </a:srgbClr>
                  </a:outerShdw>
                </a:effectLst>
                <a:latin typeface="Verdana" panose="020B0604030504040204" pitchFamily="34" charset="0"/>
                <a:ea typeface="Yu Gothic" panose="020B0400000000000000" pitchFamily="34" charset="-128"/>
                <a:cs typeface="Verdana" panose="020B0604030504040204" pitchFamily="34" charset="0"/>
              </a:rPr>
              <a:t>。</a:t>
            </a:r>
            <a:endPar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 can be safely used by people with diabetes or high blood pressure and </a:t>
            </a:r>
            <a:r>
              <a:rPr lang="en-US" sz="2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does not increase</a:t>
            </a:r>
            <a:r>
              <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risk of heart attacks.</a:t>
            </a:r>
          </a:p>
          <a:p>
            <a:pPr marL="285750" indent="-285750">
              <a:buFont typeface="Arial" panose="020B0604020202020204" pitchFamily="34" charset="0"/>
              <a:buChar char="•"/>
            </a:pP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有糖尿病或高血壓的患者能安全使用尼古丁替代療法</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而</a:t>
            </a:r>
            <a:r>
              <a:rPr lang="zh-TW" altLang="en-US" sz="22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不會增加</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心臟</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病發作的風險。</a:t>
            </a:r>
            <a:endParaRPr lang="en-US" altLang="zh-TW"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a:p>
            <a:endPar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a:t>
            </a:r>
            <a:r>
              <a:rPr lang="en-US" sz="2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2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does not </a:t>
            </a:r>
            <a:r>
              <a:rPr lang="en-US" sz="2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cause weight gain, but nicotine may actually help control weight.</a:t>
            </a:r>
          </a:p>
          <a:p>
            <a:pPr marL="285750" indent="-285750">
              <a:buFont typeface="Arial" panose="020B0604020202020204" pitchFamily="34" charset="0"/>
              <a:buChar char="•"/>
            </a:pP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22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不會</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增加體重，</a:t>
            </a:r>
            <a:r>
              <a:rPr lang="zh-CN"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而</a:t>
            </a:r>
            <a:r>
              <a:rPr lang="zh-TW" alt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實際上可以幫助控制體重。</a:t>
            </a:r>
            <a:endParaRPr lang="en-US" sz="2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6" name="Rectangle 5">
            <a:extLst>
              <a:ext uri="{FF2B5EF4-FFF2-40B4-BE49-F238E27FC236}">
                <a16:creationId xmlns:a16="http://schemas.microsoft.com/office/drawing/2014/main" id="{8C4C3BD9-BD96-4A8C-96EC-8CD099FC2DB1}"/>
              </a:ext>
            </a:extLst>
          </p:cNvPr>
          <p:cNvSpPr/>
          <p:nvPr/>
        </p:nvSpPr>
        <p:spPr>
          <a:xfrm>
            <a:off x="0" y="6622737"/>
            <a:ext cx="12192000" cy="261610"/>
          </a:xfrm>
          <a:prstGeom prst="rect">
            <a:avLst/>
          </a:prstGeom>
        </p:spPr>
        <p:txBody>
          <a:bodyPr wrap="square">
            <a:spAutoFit/>
          </a:bodyPr>
          <a:lstStyle/>
          <a:p>
            <a:pPr algn="r"/>
            <a:r>
              <a:rPr lang="en-US" sz="110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2"/>
              </a:rPr>
              <a:t>http://smokefree.gov/sites/default/files/pdf/mythsaboutNRTfactsheet.pdf</a:t>
            </a:r>
            <a:r>
              <a:rPr lang="en-US" sz="1100" dirty="0">
                <a:solidFill>
                  <a:schemeClr val="tx2"/>
                </a:solidFill>
                <a:latin typeface="Verdana" panose="020B0604030504040204" pitchFamily="34" charset="0"/>
                <a:ea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7F3875BA-E140-4E80-B3D5-DC037385B950}"/>
              </a:ext>
            </a:extLst>
          </p:cNvPr>
          <p:cNvPicPr>
            <a:picLocks noChangeAspect="1"/>
          </p:cNvPicPr>
          <p:nvPr/>
        </p:nvPicPr>
        <p:blipFill>
          <a:blip r:embed="rId3"/>
          <a:stretch>
            <a:fillRect/>
          </a:stretch>
        </p:blipFill>
        <p:spPr>
          <a:xfrm>
            <a:off x="11327907" y="1325999"/>
            <a:ext cx="717922" cy="541590"/>
          </a:xfrm>
          <a:prstGeom prst="rect">
            <a:avLst/>
          </a:prstGeom>
        </p:spPr>
      </p:pic>
    </p:spTree>
    <p:extLst>
      <p:ext uri="{BB962C8B-B14F-4D97-AF65-F5344CB8AC3E}">
        <p14:creationId xmlns:p14="http://schemas.microsoft.com/office/powerpoint/2010/main" val="2140582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
            <a:ext cx="10571998" cy="1701799"/>
          </a:xfrm>
        </p:spPr>
        <p:txBody>
          <a:bodyPr/>
          <a:lstStyle/>
          <a:p>
            <a:r>
              <a:rPr lang="en-US" altLang="zh-CN" sz="3200" dirty="0">
                <a:solidFill>
                  <a:schemeClr val="bg1"/>
                </a:solidFill>
                <a:latin typeface="Verdana" charset="0"/>
                <a:ea typeface="Verdana" charset="0"/>
                <a:cs typeface="Verdana" charset="0"/>
              </a:rPr>
              <a:t>Lung</a:t>
            </a:r>
            <a:r>
              <a:rPr lang="zh-CN" altLang="en-US" sz="3200" dirty="0">
                <a:solidFill>
                  <a:schemeClr val="bg1"/>
                </a:solidFill>
                <a:latin typeface="Verdana" charset="0"/>
                <a:ea typeface="Verdana" charset="0"/>
                <a:cs typeface="Verdana" charset="0"/>
              </a:rPr>
              <a:t> </a:t>
            </a:r>
            <a:r>
              <a:rPr lang="en-US" altLang="zh-CN" sz="3200" dirty="0">
                <a:solidFill>
                  <a:schemeClr val="bg1"/>
                </a:solidFill>
                <a:latin typeface="Verdana" charset="0"/>
                <a:ea typeface="Verdana" charset="0"/>
                <a:cs typeface="Verdana" charset="0"/>
              </a:rPr>
              <a:t>Cancer</a:t>
            </a:r>
            <a:r>
              <a:rPr lang="zh-CN" altLang="en-US" sz="3200" dirty="0">
                <a:solidFill>
                  <a:schemeClr val="bg1"/>
                </a:solidFill>
                <a:latin typeface="Verdana" charset="0"/>
                <a:ea typeface="Verdana" charset="0"/>
                <a:cs typeface="Verdana" charset="0"/>
              </a:rPr>
              <a:t> </a:t>
            </a:r>
            <a:r>
              <a:rPr lang="en-US" altLang="zh-CN" sz="3200" dirty="0">
                <a:solidFill>
                  <a:schemeClr val="bg1"/>
                </a:solidFill>
                <a:latin typeface="Verdana" charset="0"/>
                <a:ea typeface="Verdana" charset="0"/>
                <a:cs typeface="Verdana" charset="0"/>
              </a:rPr>
              <a:t>Screening with Low-Dose Computed Tomography (LDCT)</a:t>
            </a:r>
            <a:br>
              <a:rPr lang="en-US" altLang="zh-CN" sz="3200" dirty="0">
                <a:solidFill>
                  <a:schemeClr val="bg1"/>
                </a:solidFill>
                <a:latin typeface="Verdana" charset="0"/>
                <a:ea typeface="Verdana" charset="0"/>
                <a:cs typeface="Verdana" charset="0"/>
              </a:rPr>
            </a:br>
            <a:r>
              <a:rPr lang="zh-CN" altLang="en-US" sz="3200" dirty="0">
                <a:solidFill>
                  <a:schemeClr val="bg1"/>
                </a:solidFill>
                <a:latin typeface="PMingLiU" panose="02020500000000000000" pitchFamily="18" charset="-120"/>
                <a:ea typeface="PMingLiU" panose="02020500000000000000" pitchFamily="18" charset="-120"/>
                <a:cs typeface="Verdana" charset="0"/>
              </a:rPr>
              <a:t>肺癌篩查使用低劑量 </a:t>
            </a:r>
            <a:r>
              <a:rPr lang="en-US" altLang="zh-CN" sz="3200" b="0" dirty="0">
                <a:solidFill>
                  <a:schemeClr val="bg1"/>
                </a:solidFill>
                <a:latin typeface="Verdana" charset="0"/>
                <a:ea typeface="Verdana" charset="0"/>
                <a:cs typeface="Verdana" charset="0"/>
              </a:rPr>
              <a:t>CT</a:t>
            </a:r>
            <a:endParaRPr lang="en-US" sz="3200" b="0" dirty="0">
              <a:solidFill>
                <a:schemeClr val="bg1"/>
              </a:solidFill>
              <a:latin typeface="Verdana" charset="0"/>
              <a:ea typeface="Verdana" charset="0"/>
              <a:cs typeface="Verdana" charset="0"/>
            </a:endParaRPr>
          </a:p>
        </p:txBody>
      </p:sp>
      <p:sp>
        <p:nvSpPr>
          <p:cNvPr id="3" name="Content Placeholder 2"/>
          <p:cNvSpPr>
            <a:spLocks noGrp="1"/>
          </p:cNvSpPr>
          <p:nvPr>
            <p:ph idx="1"/>
          </p:nvPr>
        </p:nvSpPr>
        <p:spPr>
          <a:xfrm>
            <a:off x="93155" y="1895707"/>
            <a:ext cx="6547533" cy="4129635"/>
          </a:xfrm>
        </p:spPr>
        <p:txBody>
          <a:bodyPr>
            <a:normAutofit/>
          </a:bodyPr>
          <a:lstStyle/>
          <a:p>
            <a:pPr>
              <a:buFont typeface="Wingdings" charset="2"/>
              <a:buChar char="v"/>
            </a:pPr>
            <a:r>
              <a:rPr lang="en-US" dirty="0">
                <a:solidFill>
                  <a:schemeClr val="bg1"/>
                </a:solidFill>
                <a:latin typeface="Verdana" charset="0"/>
                <a:ea typeface="Verdana" charset="0"/>
                <a:cs typeface="Verdana" charset="0"/>
              </a:rPr>
              <a:t>During an LDCT scan, you lie on a table and an x-ray machine uses a low-dose of radiation to make detailed images of your lungs. It only takes a few minutes and is not painful. </a:t>
            </a:r>
          </a:p>
          <a:p>
            <a:pPr>
              <a:buFont typeface="Wingdings" charset="2"/>
              <a:buChar char="v"/>
            </a:pPr>
            <a:r>
              <a:rPr lang="zh-TW" altLang="en-US" dirty="0">
                <a:solidFill>
                  <a:schemeClr val="bg1"/>
                </a:solidFill>
                <a:latin typeface="PMingLiU" panose="02020500000000000000" pitchFamily="18" charset="-120"/>
                <a:ea typeface="PMingLiU" panose="02020500000000000000" pitchFamily="18" charset="-120"/>
                <a:cs typeface="Verdana" charset="0"/>
              </a:rPr>
              <a:t>進行</a:t>
            </a:r>
            <a:r>
              <a:rPr lang="zh-CN" altLang="en-US" dirty="0">
                <a:solidFill>
                  <a:schemeClr val="bg1"/>
                </a:solidFill>
                <a:latin typeface="PMingLiU" panose="02020500000000000000" pitchFamily="18" charset="-120"/>
                <a:ea typeface="PMingLiU" panose="02020500000000000000" pitchFamily="18" charset="-120"/>
                <a:cs typeface="Verdana" charset="0"/>
              </a:rPr>
              <a:t> </a:t>
            </a:r>
            <a:r>
              <a:rPr lang="en-US" altLang="zh-TW" dirty="0">
                <a:solidFill>
                  <a:schemeClr val="bg1"/>
                </a:solidFill>
                <a:latin typeface="PMingLiU" panose="02020500000000000000" pitchFamily="18" charset="-120"/>
                <a:ea typeface="PMingLiU" panose="02020500000000000000" pitchFamily="18" charset="-120"/>
                <a:cs typeface="Verdana" charset="0"/>
              </a:rPr>
              <a:t>LDCT</a:t>
            </a:r>
            <a:r>
              <a:rPr lang="zh-CN" altLang="en-US" dirty="0">
                <a:solidFill>
                  <a:schemeClr val="bg1"/>
                </a:solidFill>
                <a:latin typeface="PMingLiU" panose="02020500000000000000" pitchFamily="18" charset="-120"/>
                <a:ea typeface="PMingLiU" panose="02020500000000000000" pitchFamily="18" charset="-120"/>
                <a:cs typeface="Verdana" charset="0"/>
              </a:rPr>
              <a:t> </a:t>
            </a:r>
            <a:r>
              <a:rPr lang="zh-TW" altLang="en-US" dirty="0">
                <a:solidFill>
                  <a:schemeClr val="bg1"/>
                </a:solidFill>
                <a:latin typeface="PMingLiU" panose="02020500000000000000" pitchFamily="18" charset="-120"/>
                <a:ea typeface="PMingLiU" panose="02020500000000000000" pitchFamily="18" charset="-120"/>
                <a:cs typeface="Verdana" charset="0"/>
              </a:rPr>
              <a:t>掃描的時候，人需要躺在檢測台上，一台儀器會發出低劑量的</a:t>
            </a:r>
            <a:r>
              <a:rPr lang="zh-CN" altLang="en-US" dirty="0">
                <a:solidFill>
                  <a:schemeClr val="bg1"/>
                </a:solidFill>
                <a:latin typeface="PMingLiU" panose="02020500000000000000" pitchFamily="18" charset="-120"/>
                <a:ea typeface="PMingLiU" panose="02020500000000000000" pitchFamily="18" charset="-120"/>
                <a:cs typeface="Verdana" charset="0"/>
              </a:rPr>
              <a:t> </a:t>
            </a:r>
            <a:r>
              <a:rPr lang="en-US" altLang="zh-CN" dirty="0">
                <a:solidFill>
                  <a:schemeClr val="bg1"/>
                </a:solidFill>
                <a:latin typeface="PMingLiU" panose="02020500000000000000" pitchFamily="18" charset="-120"/>
                <a:ea typeface="PMingLiU" panose="02020500000000000000" pitchFamily="18" charset="-120"/>
                <a:cs typeface="Verdana" charset="0"/>
              </a:rPr>
              <a:t>X</a:t>
            </a:r>
            <a:r>
              <a:rPr lang="zh-CN" altLang="en-US" dirty="0">
                <a:solidFill>
                  <a:schemeClr val="bg1"/>
                </a:solidFill>
                <a:latin typeface="PMingLiU" panose="02020500000000000000" pitchFamily="18" charset="-120"/>
                <a:ea typeface="PMingLiU" panose="02020500000000000000" pitchFamily="18" charset="-120"/>
                <a:cs typeface="Verdana" charset="0"/>
              </a:rPr>
              <a:t> </a:t>
            </a:r>
            <a:r>
              <a:rPr lang="zh-TW" altLang="en-US" dirty="0">
                <a:solidFill>
                  <a:schemeClr val="bg1"/>
                </a:solidFill>
                <a:latin typeface="PMingLiU" panose="02020500000000000000" pitchFamily="18" charset="-120"/>
                <a:ea typeface="PMingLiU" panose="02020500000000000000" pitchFamily="18" charset="-120"/>
                <a:cs typeface="Verdana" charset="0"/>
              </a:rPr>
              <a:t>射線，來拍攝肺部的圖像。這個過程是無痛的，並且只需要幾分鐘的時間。</a:t>
            </a:r>
            <a:endParaRPr lang="en-US" dirty="0">
              <a:solidFill>
                <a:schemeClr val="bg1"/>
              </a:solidFill>
              <a:latin typeface="Verdana" charset="0"/>
              <a:ea typeface="Verdana" charset="0"/>
              <a:cs typeface="Verdana" charset="0"/>
            </a:endParaRPr>
          </a:p>
          <a:p>
            <a:pPr>
              <a:buFont typeface="Wingdings" charset="2"/>
              <a:buChar char="v"/>
            </a:pPr>
            <a:r>
              <a:rPr lang="en-US" altLang="zh-CN" dirty="0">
                <a:solidFill>
                  <a:schemeClr val="bg1"/>
                </a:solidFill>
                <a:latin typeface="Verdana" charset="0"/>
                <a:ea typeface="Verdana" charset="0"/>
                <a:cs typeface="Verdana" charset="0"/>
              </a:rPr>
              <a:t>It</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is</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currently</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the</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only</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recommended</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screening</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strategy</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for</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lung</a:t>
            </a:r>
            <a:r>
              <a:rPr lang="zh-CN" altLang="en-US" dirty="0">
                <a:solidFill>
                  <a:schemeClr val="bg1"/>
                </a:solidFill>
                <a:latin typeface="Verdana" charset="0"/>
                <a:ea typeface="Verdana" charset="0"/>
                <a:cs typeface="Verdana" charset="0"/>
              </a:rPr>
              <a:t> </a:t>
            </a:r>
            <a:r>
              <a:rPr lang="en-US" altLang="zh-CN" dirty="0">
                <a:solidFill>
                  <a:schemeClr val="bg1"/>
                </a:solidFill>
                <a:latin typeface="Verdana" charset="0"/>
                <a:ea typeface="Verdana" charset="0"/>
                <a:cs typeface="Verdana" charset="0"/>
              </a:rPr>
              <a:t>cancer.</a:t>
            </a:r>
          </a:p>
          <a:p>
            <a:pPr>
              <a:buFont typeface="Wingdings" charset="2"/>
              <a:buChar char="v"/>
            </a:pPr>
            <a:r>
              <a:rPr lang="zh-TW" altLang="en-US" dirty="0">
                <a:solidFill>
                  <a:schemeClr val="bg1"/>
                </a:solidFill>
                <a:latin typeface="PMingLiU" panose="02020500000000000000" pitchFamily="18" charset="-120"/>
                <a:ea typeface="PMingLiU" panose="02020500000000000000" pitchFamily="18" charset="-120"/>
                <a:cs typeface="Verdana" charset="0"/>
              </a:rPr>
              <a:t>是目前唯一推薦的肺癌篩查</a:t>
            </a:r>
            <a:r>
              <a:rPr lang="zh-CN" altLang="en-US" dirty="0">
                <a:solidFill>
                  <a:schemeClr val="bg1"/>
                </a:solidFill>
                <a:latin typeface="PMingLiU" panose="02020500000000000000" pitchFamily="18" charset="-120"/>
                <a:ea typeface="PMingLiU" panose="02020500000000000000" pitchFamily="18" charset="-120"/>
                <a:cs typeface="Verdana" charset="0"/>
              </a:rPr>
              <a:t>的方法</a:t>
            </a:r>
            <a:r>
              <a:rPr lang="zh-TW" altLang="en-US" dirty="0">
                <a:solidFill>
                  <a:schemeClr val="bg1"/>
                </a:solidFill>
                <a:latin typeface="Verdana" charset="0"/>
                <a:ea typeface="Verdana" charset="0"/>
                <a:cs typeface="Verdana" charset="0"/>
              </a:rPr>
              <a:t>。</a:t>
            </a:r>
            <a:endParaRPr lang="en-US" altLang="zh-CN" dirty="0">
              <a:solidFill>
                <a:schemeClr val="bg1"/>
              </a:solidFill>
              <a:latin typeface="Verdana" charset="0"/>
              <a:ea typeface="Verdana" charset="0"/>
              <a:cs typeface="Verdana" charset="0"/>
            </a:endParaRPr>
          </a:p>
        </p:txBody>
      </p:sp>
      <p:pic>
        <p:nvPicPr>
          <p:cNvPr id="6" name="Picture 5"/>
          <p:cNvPicPr>
            <a:picLocks noChangeAspect="1"/>
          </p:cNvPicPr>
          <p:nvPr/>
        </p:nvPicPr>
        <p:blipFill>
          <a:blip r:embed="rId2"/>
          <a:stretch>
            <a:fillRect/>
          </a:stretch>
        </p:blipFill>
        <p:spPr>
          <a:xfrm>
            <a:off x="6640688" y="2433022"/>
            <a:ext cx="5317973" cy="3055006"/>
          </a:xfrm>
          <a:prstGeom prst="rect">
            <a:avLst/>
          </a:prstGeom>
        </p:spPr>
      </p:pic>
      <p:sp>
        <p:nvSpPr>
          <p:cNvPr id="7" name="Rectangle 6"/>
          <p:cNvSpPr/>
          <p:nvPr/>
        </p:nvSpPr>
        <p:spPr>
          <a:xfrm>
            <a:off x="0" y="6150114"/>
            <a:ext cx="12192001" cy="707886"/>
          </a:xfrm>
          <a:prstGeom prst="rect">
            <a:avLst/>
          </a:prstGeom>
        </p:spPr>
        <p:txBody>
          <a:bodyPr wrap="square">
            <a:spAutoFit/>
          </a:bodyPr>
          <a:lstStyle/>
          <a:p>
            <a:pPr algn="ctr"/>
            <a:r>
              <a:rPr lang="zh-CN" altLang="en-US" sz="2000" dirty="0">
                <a:solidFill>
                  <a:srgbClr val="C00000"/>
                </a:solidFill>
                <a:latin typeface="Verdana" charset="0"/>
                <a:ea typeface="Verdana" charset="0"/>
                <a:cs typeface="Verdana" charset="0"/>
              </a:rPr>
              <a:t>*** </a:t>
            </a:r>
            <a:r>
              <a:rPr lang="en-US" sz="2000" dirty="0">
                <a:solidFill>
                  <a:srgbClr val="C00000"/>
                </a:solidFill>
                <a:latin typeface="Verdana" charset="0"/>
                <a:ea typeface="Verdana" charset="0"/>
                <a:cs typeface="Verdana" charset="0"/>
              </a:rPr>
              <a:t>Best way to lower chances of dying from lung cancer is to stop smoking.</a:t>
            </a:r>
            <a:r>
              <a:rPr lang="zh-CN" altLang="en-US" sz="2000" dirty="0">
                <a:solidFill>
                  <a:srgbClr val="C00000"/>
                </a:solidFill>
                <a:latin typeface="Verdana" charset="0"/>
                <a:ea typeface="Verdana" charset="0"/>
                <a:cs typeface="Verdana" charset="0"/>
              </a:rPr>
              <a:t> ***</a:t>
            </a:r>
            <a:endParaRPr lang="en-US" sz="2000" dirty="0">
              <a:solidFill>
                <a:srgbClr val="C00000"/>
              </a:solidFill>
              <a:latin typeface="Verdana" charset="0"/>
              <a:ea typeface="Verdana" charset="0"/>
              <a:cs typeface="Verdana" charset="0"/>
            </a:endParaRPr>
          </a:p>
          <a:p>
            <a:pPr algn="ctr"/>
            <a:r>
              <a:rPr lang="zh-CN" altLang="en-US" sz="2000" dirty="0">
                <a:solidFill>
                  <a:srgbClr val="C00000"/>
                </a:solidFill>
                <a:latin typeface="Verdana" charset="0"/>
                <a:ea typeface="Verdana" charset="0"/>
                <a:cs typeface="Verdana" charset="0"/>
              </a:rPr>
              <a:t>*** </a:t>
            </a:r>
            <a:r>
              <a:rPr lang="zh-CN" altLang="en-US" sz="2000" dirty="0">
                <a:solidFill>
                  <a:srgbClr val="C00000"/>
                </a:solidFill>
                <a:latin typeface="PMingLiU" panose="02020500000000000000" pitchFamily="18" charset="-120"/>
                <a:ea typeface="PMingLiU" panose="02020500000000000000" pitchFamily="18" charset="-120"/>
                <a:cs typeface="Verdana" charset="0"/>
              </a:rPr>
              <a:t>降低肺癌死亡幾率的最好辦法是戒煙</a:t>
            </a:r>
            <a:r>
              <a:rPr lang="zh-TW" altLang="en-US" sz="2000" dirty="0">
                <a:solidFill>
                  <a:srgbClr val="C00000"/>
                </a:solidFill>
                <a:latin typeface="Verdana" charset="0"/>
                <a:ea typeface="Verdana" charset="0"/>
                <a:cs typeface="Verdana" charset="0"/>
              </a:rPr>
              <a:t>。</a:t>
            </a:r>
            <a:r>
              <a:rPr lang="zh-CN" altLang="en-US" sz="2000" dirty="0">
                <a:solidFill>
                  <a:srgbClr val="C00000"/>
                </a:solidFill>
                <a:latin typeface="Verdana" charset="0"/>
                <a:ea typeface="Verdana" charset="0"/>
                <a:cs typeface="Verdana" charset="0"/>
              </a:rPr>
              <a:t> ***</a:t>
            </a:r>
            <a:endParaRPr lang="en-US" sz="2000" dirty="0">
              <a:solidFill>
                <a:srgbClr val="C00000"/>
              </a:solidFill>
              <a:latin typeface="Verdana" charset="0"/>
              <a:ea typeface="Verdana" charset="0"/>
              <a:cs typeface="Verdana" charset="0"/>
            </a:endParaRPr>
          </a:p>
        </p:txBody>
      </p:sp>
      <p:pic>
        <p:nvPicPr>
          <p:cNvPr id="8" name="Picture 7">
            <a:extLst>
              <a:ext uri="{FF2B5EF4-FFF2-40B4-BE49-F238E27FC236}">
                <a16:creationId xmlns:a16="http://schemas.microsoft.com/office/drawing/2014/main" id="{515806A5-D3F2-428C-BAE4-16D862281402}"/>
              </a:ext>
            </a:extLst>
          </p:cNvPr>
          <p:cNvPicPr>
            <a:picLocks noChangeAspect="1"/>
          </p:cNvPicPr>
          <p:nvPr/>
        </p:nvPicPr>
        <p:blipFill>
          <a:blip r:embed="rId3"/>
          <a:stretch>
            <a:fillRect/>
          </a:stretch>
        </p:blipFill>
        <p:spPr>
          <a:xfrm>
            <a:off x="11381998" y="1285962"/>
            <a:ext cx="716623" cy="540610"/>
          </a:xfrm>
          <a:prstGeom prst="rect">
            <a:avLst/>
          </a:prstGeom>
        </p:spPr>
      </p:pic>
    </p:spTree>
    <p:extLst>
      <p:ext uri="{BB962C8B-B14F-4D97-AF65-F5344CB8AC3E}">
        <p14:creationId xmlns:p14="http://schemas.microsoft.com/office/powerpoint/2010/main" val="93499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10000" y="1"/>
            <a:ext cx="10571998" cy="1701799"/>
          </a:xfrm>
        </p:spPr>
        <p:txBody>
          <a:bodyPr/>
          <a:lstStyle/>
          <a:p>
            <a:r>
              <a:rPr lang="en-US" altLang="zh-CN"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Who</a:t>
            </a:r>
            <a:r>
              <a:rPr lang="zh-CN" altLang="en-US"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should</a:t>
            </a:r>
            <a:r>
              <a:rPr lang="zh-CN" altLang="en-US"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be</a:t>
            </a:r>
            <a:r>
              <a:rPr lang="zh-CN" altLang="en-US"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t>screened?</a:t>
            </a:r>
            <a:br>
              <a:rPr lang="en-US" altLang="zh-CN" sz="3600" b="0"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3600" b="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誰應該檢查</a:t>
            </a:r>
            <a:r>
              <a:rPr lang="en-US" altLang="zh-CN" sz="3600" b="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sz="3600" b="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3" name="Content Placeholder 2"/>
          <p:cNvSpPr>
            <a:spLocks noGrp="1"/>
          </p:cNvSpPr>
          <p:nvPr>
            <p:ph idx="1"/>
          </p:nvPr>
        </p:nvSpPr>
        <p:spPr>
          <a:xfrm>
            <a:off x="92805" y="2134936"/>
            <a:ext cx="7402870" cy="4626809"/>
          </a:xfrm>
        </p:spPr>
        <p:txBody>
          <a:bodyPr>
            <a:noAutofit/>
          </a:bodyPr>
          <a:lstStyle/>
          <a:p>
            <a:pPr>
              <a:spcAft>
                <a:spcPts val="0"/>
              </a:spcAft>
              <a:buFont typeface="Wingdings" charset="2"/>
              <a:buChar char="v"/>
            </a:pPr>
            <a:r>
              <a:rPr lang="en-US" sz="1600" dirty="0">
                <a:solidFill>
                  <a:schemeClr val="bg1"/>
                </a:solidFill>
                <a:latin typeface="Verdana" charset="0"/>
                <a:ea typeface="Verdana" charset="0"/>
                <a:cs typeface="Verdana" charset="0"/>
              </a:rPr>
              <a:t>The United States Preventive Services Task Force (USPSTF) recommends lung cancer screening for individuals who:</a:t>
            </a:r>
          </a:p>
          <a:p>
            <a:pPr lvl="2">
              <a:spcAft>
                <a:spcPts val="0"/>
              </a:spcAft>
              <a:buFont typeface="Wingdings" charset="2"/>
              <a:buChar char="v"/>
            </a:pPr>
            <a:r>
              <a:rPr lang="en-US" sz="1600" dirty="0">
                <a:solidFill>
                  <a:schemeClr val="bg1"/>
                </a:solidFill>
                <a:latin typeface="Verdana" charset="0"/>
                <a:ea typeface="Verdana" charset="0"/>
                <a:cs typeface="Verdana" charset="0"/>
              </a:rPr>
              <a:t>Are 55 to 80 years old</a:t>
            </a:r>
          </a:p>
          <a:p>
            <a:pPr lvl="2">
              <a:spcAft>
                <a:spcPts val="0"/>
              </a:spcAft>
              <a:buFont typeface="Wingdings" charset="2"/>
              <a:buChar char="v"/>
            </a:pPr>
            <a:r>
              <a:rPr lang="en-US" sz="1600" dirty="0">
                <a:solidFill>
                  <a:schemeClr val="bg1"/>
                </a:solidFill>
                <a:latin typeface="Verdana" charset="0"/>
                <a:ea typeface="Verdana" charset="0"/>
                <a:cs typeface="Verdana" charset="0"/>
              </a:rPr>
              <a:t>No signs or symptoms of lung cancer</a:t>
            </a:r>
          </a:p>
          <a:p>
            <a:pPr lvl="2">
              <a:spcAft>
                <a:spcPts val="0"/>
              </a:spcAft>
              <a:buFont typeface="Wingdings" charset="2"/>
              <a:buChar char="v"/>
            </a:pPr>
            <a:r>
              <a:rPr lang="en-US" sz="1600" dirty="0">
                <a:solidFill>
                  <a:schemeClr val="bg1"/>
                </a:solidFill>
                <a:latin typeface="Verdana" charset="0"/>
                <a:ea typeface="Verdana" charset="0"/>
                <a:cs typeface="Verdana" charset="0"/>
              </a:rPr>
              <a:t>No history of lung cancer</a:t>
            </a:r>
          </a:p>
          <a:p>
            <a:pPr lvl="2">
              <a:spcAft>
                <a:spcPts val="0"/>
              </a:spcAft>
              <a:buFont typeface="Wingdings" charset="2"/>
              <a:buChar char="v"/>
            </a:pPr>
            <a:r>
              <a:rPr lang="en-US" sz="1600" dirty="0">
                <a:solidFill>
                  <a:schemeClr val="bg1"/>
                </a:solidFill>
                <a:latin typeface="Verdana" charset="0"/>
                <a:ea typeface="Verdana" charset="0"/>
                <a:cs typeface="Verdana" charset="0"/>
              </a:rPr>
              <a:t>Currently smoke or quit less than 15 years ago</a:t>
            </a:r>
          </a:p>
          <a:p>
            <a:pPr lvl="2">
              <a:spcAft>
                <a:spcPts val="0"/>
              </a:spcAft>
              <a:buFont typeface="Wingdings" charset="2"/>
              <a:buChar char="v"/>
            </a:pPr>
            <a:r>
              <a:rPr lang="en-US" sz="1600" dirty="0">
                <a:solidFill>
                  <a:schemeClr val="bg1"/>
                </a:solidFill>
                <a:latin typeface="Verdana" charset="0"/>
                <a:ea typeface="Verdana" charset="0"/>
                <a:cs typeface="Verdana" charset="0"/>
              </a:rPr>
              <a:t>Are or were considered heavy smokers (30 pack-years history)</a:t>
            </a:r>
          </a:p>
          <a:p>
            <a:pPr>
              <a:spcAft>
                <a:spcPts val="0"/>
              </a:spcAft>
              <a:buFont typeface="Wingdings" charset="2"/>
              <a:buChar char="v"/>
            </a:pPr>
            <a:r>
              <a:rPr lang="zh-TW" altLang="en-US" dirty="0">
                <a:solidFill>
                  <a:schemeClr val="bg1"/>
                </a:solidFill>
                <a:latin typeface="PMingLiU" panose="02020500000000000000" pitchFamily="18" charset="-120"/>
                <a:ea typeface="PMingLiU" panose="02020500000000000000" pitchFamily="18" charset="-120"/>
                <a:cs typeface="Verdana" charset="0"/>
              </a:rPr>
              <a:t>美國預防服務工作隊</a:t>
            </a:r>
            <a:r>
              <a:rPr lang="en-US" altLang="zh-TW" dirty="0">
                <a:solidFill>
                  <a:schemeClr val="bg1"/>
                </a:solidFill>
                <a:latin typeface="PMingLiU" panose="02020500000000000000" pitchFamily="18" charset="-120"/>
                <a:ea typeface="PMingLiU" panose="02020500000000000000" pitchFamily="18" charset="-120"/>
                <a:cs typeface="Verdana" charset="0"/>
              </a:rPr>
              <a:t> (USPSTF) </a:t>
            </a:r>
            <a:r>
              <a:rPr lang="zh-CN" altLang="en-US" dirty="0">
                <a:solidFill>
                  <a:schemeClr val="bg1"/>
                </a:solidFill>
                <a:latin typeface="PMingLiU" panose="02020500000000000000" pitchFamily="18" charset="-120"/>
                <a:ea typeface="PMingLiU" panose="02020500000000000000" pitchFamily="18" charset="-120"/>
                <a:cs typeface="Verdana" charset="0"/>
              </a:rPr>
              <a:t>建議一下人員進行肺癌篩查</a:t>
            </a:r>
            <a:r>
              <a:rPr lang="en-US" altLang="zh-CN" dirty="0">
                <a:solidFill>
                  <a:schemeClr val="bg1"/>
                </a:solidFill>
                <a:latin typeface="PMingLiU" panose="02020500000000000000" pitchFamily="18" charset="-120"/>
                <a:ea typeface="PMingLiU" panose="02020500000000000000" pitchFamily="18" charset="-120"/>
                <a:cs typeface="Verdana" charset="0"/>
              </a:rPr>
              <a:t>:</a:t>
            </a:r>
          </a:p>
          <a:p>
            <a:pPr lvl="1">
              <a:spcAft>
                <a:spcPts val="0"/>
              </a:spcAft>
              <a:buFont typeface="Wingdings" charset="2"/>
              <a:buChar char="v"/>
            </a:pPr>
            <a:r>
              <a:rPr lang="en-US" altLang="zh-CN" sz="1800" dirty="0">
                <a:solidFill>
                  <a:schemeClr val="bg1"/>
                </a:solidFill>
                <a:latin typeface="PMingLiU" panose="02020500000000000000" pitchFamily="18" charset="-120"/>
                <a:ea typeface="PMingLiU" panose="02020500000000000000" pitchFamily="18" charset="-120"/>
                <a:cs typeface="Verdana" charset="0"/>
              </a:rPr>
              <a:t>55</a:t>
            </a:r>
            <a:r>
              <a:rPr lang="zh-CN" altLang="en-US" sz="1800" dirty="0">
                <a:solidFill>
                  <a:schemeClr val="bg1"/>
                </a:solidFill>
                <a:latin typeface="PMingLiU" panose="02020500000000000000" pitchFamily="18" charset="-120"/>
                <a:ea typeface="PMingLiU" panose="02020500000000000000" pitchFamily="18" charset="-120"/>
                <a:cs typeface="Verdana" charset="0"/>
              </a:rPr>
              <a:t> 至 </a:t>
            </a:r>
            <a:r>
              <a:rPr lang="en-US" altLang="zh-CN" sz="1800" dirty="0">
                <a:solidFill>
                  <a:schemeClr val="bg1"/>
                </a:solidFill>
                <a:latin typeface="PMingLiU" panose="02020500000000000000" pitchFamily="18" charset="-120"/>
                <a:ea typeface="PMingLiU" panose="02020500000000000000" pitchFamily="18" charset="-120"/>
                <a:cs typeface="Verdana" charset="0"/>
              </a:rPr>
              <a:t>80</a:t>
            </a:r>
            <a:r>
              <a:rPr lang="zh-CN" altLang="en-US" sz="1800" dirty="0">
                <a:solidFill>
                  <a:schemeClr val="bg1"/>
                </a:solidFill>
                <a:latin typeface="PMingLiU" panose="02020500000000000000" pitchFamily="18" charset="-120"/>
                <a:ea typeface="PMingLiU" panose="02020500000000000000" pitchFamily="18" charset="-120"/>
                <a:cs typeface="Verdana" charset="0"/>
              </a:rPr>
              <a:t> 歲</a:t>
            </a:r>
            <a:endParaRPr lang="en-US" altLang="zh-CN" sz="1800" dirty="0">
              <a:solidFill>
                <a:schemeClr val="bg1"/>
              </a:solidFill>
              <a:latin typeface="PMingLiU" panose="02020500000000000000" pitchFamily="18" charset="-120"/>
              <a:ea typeface="PMingLiU" panose="02020500000000000000" pitchFamily="18" charset="-120"/>
              <a:cs typeface="Verdana" charset="0"/>
            </a:endParaRPr>
          </a:p>
          <a:p>
            <a:pPr lvl="1">
              <a:spcAft>
                <a:spcPts val="0"/>
              </a:spcAft>
              <a:buFont typeface="Wingdings" charset="2"/>
              <a:buChar char="v"/>
            </a:pPr>
            <a:r>
              <a:rPr lang="zh-TW" altLang="en-US" sz="1800" dirty="0">
                <a:solidFill>
                  <a:schemeClr val="bg1"/>
                </a:solidFill>
                <a:latin typeface="PMingLiU" panose="02020500000000000000" pitchFamily="18" charset="-120"/>
                <a:ea typeface="PMingLiU" panose="02020500000000000000" pitchFamily="18" charset="-120"/>
                <a:cs typeface="Verdana" charset="0"/>
              </a:rPr>
              <a:t>沒有肺癌的症狀</a:t>
            </a:r>
            <a:endParaRPr lang="en-US" altLang="zh-TW" sz="1800" dirty="0">
              <a:solidFill>
                <a:schemeClr val="bg1"/>
              </a:solidFill>
              <a:latin typeface="PMingLiU" panose="02020500000000000000" pitchFamily="18" charset="-120"/>
              <a:ea typeface="PMingLiU" panose="02020500000000000000" pitchFamily="18" charset="-120"/>
              <a:cs typeface="Verdana" charset="0"/>
            </a:endParaRPr>
          </a:p>
          <a:p>
            <a:pPr lvl="1">
              <a:spcAft>
                <a:spcPts val="0"/>
              </a:spcAft>
              <a:buFont typeface="Wingdings" charset="2"/>
              <a:buChar char="v"/>
            </a:pPr>
            <a:r>
              <a:rPr lang="zh-TW" altLang="en-US" sz="1800" dirty="0">
                <a:solidFill>
                  <a:schemeClr val="bg1"/>
                </a:solidFill>
                <a:latin typeface="PMingLiU" panose="02020500000000000000" pitchFamily="18" charset="-120"/>
                <a:ea typeface="PMingLiU" panose="02020500000000000000" pitchFamily="18" charset="-120"/>
                <a:cs typeface="Verdana" charset="0"/>
              </a:rPr>
              <a:t>沒有肺癌史</a:t>
            </a:r>
            <a:endParaRPr lang="en-US" altLang="zh-TW" sz="1800" dirty="0">
              <a:solidFill>
                <a:schemeClr val="bg1"/>
              </a:solidFill>
              <a:latin typeface="PMingLiU" panose="02020500000000000000" pitchFamily="18" charset="-120"/>
              <a:ea typeface="PMingLiU" panose="02020500000000000000" pitchFamily="18" charset="-120"/>
              <a:cs typeface="Verdana" charset="0"/>
            </a:endParaRPr>
          </a:p>
          <a:p>
            <a:pPr lvl="1">
              <a:spcAft>
                <a:spcPts val="0"/>
              </a:spcAft>
              <a:buFont typeface="Wingdings" charset="2"/>
              <a:buChar char="v"/>
            </a:pPr>
            <a:r>
              <a:rPr lang="zh-TW" altLang="en-US" sz="1800" dirty="0">
                <a:solidFill>
                  <a:schemeClr val="bg1"/>
                </a:solidFill>
                <a:latin typeface="PMingLiU" panose="02020500000000000000" pitchFamily="18" charset="-120"/>
                <a:ea typeface="PMingLiU" panose="02020500000000000000" pitchFamily="18" charset="-120"/>
                <a:cs typeface="Verdana" charset="0"/>
              </a:rPr>
              <a:t>目前吸煙或</a:t>
            </a:r>
            <a:r>
              <a:rPr lang="zh-CN" altLang="en-US" sz="1800" dirty="0">
                <a:solidFill>
                  <a:schemeClr val="bg1"/>
                </a:solidFill>
                <a:latin typeface="PMingLiU" panose="02020500000000000000" pitchFamily="18" charset="-120"/>
                <a:ea typeface="PMingLiU" panose="02020500000000000000" pitchFamily="18" charset="-120"/>
                <a:cs typeface="Verdana" charset="0"/>
              </a:rPr>
              <a:t>戒煙</a:t>
            </a:r>
            <a:r>
              <a:rPr lang="zh-TW" altLang="en-US" sz="1800" dirty="0">
                <a:solidFill>
                  <a:schemeClr val="bg1"/>
                </a:solidFill>
                <a:latin typeface="PMingLiU" panose="02020500000000000000" pitchFamily="18" charset="-120"/>
                <a:ea typeface="PMingLiU" panose="02020500000000000000" pitchFamily="18" charset="-120"/>
                <a:cs typeface="Verdana" charset="0"/>
              </a:rPr>
              <a:t>不到</a:t>
            </a:r>
            <a:r>
              <a:rPr lang="en-US" altLang="zh-TW" sz="1800" dirty="0">
                <a:solidFill>
                  <a:schemeClr val="bg1"/>
                </a:solidFill>
                <a:latin typeface="PMingLiU" panose="02020500000000000000" pitchFamily="18" charset="-120"/>
                <a:ea typeface="PMingLiU" panose="02020500000000000000" pitchFamily="18" charset="-120"/>
                <a:cs typeface="Verdana" charset="0"/>
              </a:rPr>
              <a:t>15</a:t>
            </a:r>
            <a:r>
              <a:rPr lang="zh-TW" altLang="en-US" sz="1800" dirty="0">
                <a:solidFill>
                  <a:schemeClr val="bg1"/>
                </a:solidFill>
                <a:latin typeface="PMingLiU" panose="02020500000000000000" pitchFamily="18" charset="-120"/>
                <a:ea typeface="PMingLiU" panose="02020500000000000000" pitchFamily="18" charset="-120"/>
                <a:cs typeface="Verdana" charset="0"/>
              </a:rPr>
              <a:t>年前</a:t>
            </a:r>
            <a:endParaRPr lang="en-US" altLang="zh-TW" sz="1800" dirty="0">
              <a:solidFill>
                <a:schemeClr val="bg1"/>
              </a:solidFill>
              <a:latin typeface="PMingLiU" panose="02020500000000000000" pitchFamily="18" charset="-120"/>
              <a:ea typeface="PMingLiU" panose="02020500000000000000" pitchFamily="18" charset="-120"/>
              <a:cs typeface="Verdana" charset="0"/>
            </a:endParaRPr>
          </a:p>
          <a:p>
            <a:pPr lvl="1">
              <a:spcAft>
                <a:spcPts val="0"/>
              </a:spcAft>
              <a:buFont typeface="Wingdings" charset="2"/>
              <a:buChar char="v"/>
            </a:pPr>
            <a:r>
              <a:rPr lang="zh-TW" altLang="en-US" sz="1800" dirty="0">
                <a:solidFill>
                  <a:schemeClr val="bg1"/>
                </a:solidFill>
                <a:latin typeface="PMingLiU" panose="02020500000000000000" pitchFamily="18" charset="-120"/>
                <a:ea typeface="PMingLiU" panose="02020500000000000000" pitchFamily="18" charset="-120"/>
                <a:cs typeface="Verdana" charset="0"/>
              </a:rPr>
              <a:t>被認為是重吸煙者（</a:t>
            </a:r>
            <a:r>
              <a:rPr lang="zh-TW" altLang="en-US" dirty="0">
                <a:solidFill>
                  <a:schemeClr val="bg1"/>
                </a:solidFill>
                <a:latin typeface="PMingLiU" panose="02020500000000000000" pitchFamily="18" charset="-120"/>
                <a:ea typeface="PMingLiU" panose="02020500000000000000" pitchFamily="18" charset="-120"/>
              </a:rPr>
              <a:t> 三十包年吸煙 </a:t>
            </a:r>
            <a:r>
              <a:rPr lang="zh-TW" altLang="en-US" sz="1800" dirty="0">
                <a:solidFill>
                  <a:schemeClr val="bg1"/>
                </a:solidFill>
                <a:latin typeface="PMingLiU" panose="02020500000000000000" pitchFamily="18" charset="-120"/>
                <a:ea typeface="PMingLiU" panose="02020500000000000000" pitchFamily="18" charset="-120"/>
                <a:cs typeface="Verdana" charset="0"/>
              </a:rPr>
              <a:t>）</a:t>
            </a:r>
            <a:endParaRPr lang="en-US" sz="1800" dirty="0">
              <a:solidFill>
                <a:schemeClr val="bg1"/>
              </a:solidFill>
              <a:latin typeface="PMingLiU" panose="02020500000000000000" pitchFamily="18" charset="-120"/>
              <a:ea typeface="PMingLiU" panose="02020500000000000000" pitchFamily="18" charset="-120"/>
              <a:cs typeface="Verdana" charset="0"/>
            </a:endParaRPr>
          </a:p>
        </p:txBody>
      </p:sp>
      <p:pic>
        <p:nvPicPr>
          <p:cNvPr id="7" name="Picture 6"/>
          <p:cNvPicPr>
            <a:picLocks noChangeAspect="1"/>
          </p:cNvPicPr>
          <p:nvPr/>
        </p:nvPicPr>
        <p:blipFill>
          <a:blip r:embed="rId2"/>
          <a:stretch>
            <a:fillRect/>
          </a:stretch>
        </p:blipFill>
        <p:spPr>
          <a:xfrm>
            <a:off x="7495674" y="2772441"/>
            <a:ext cx="3889545" cy="2917159"/>
          </a:xfrm>
          <a:prstGeom prst="rect">
            <a:avLst/>
          </a:prstGeom>
        </p:spPr>
      </p:pic>
      <p:pic>
        <p:nvPicPr>
          <p:cNvPr id="5" name="Picture 4">
            <a:extLst>
              <a:ext uri="{FF2B5EF4-FFF2-40B4-BE49-F238E27FC236}">
                <a16:creationId xmlns:a16="http://schemas.microsoft.com/office/drawing/2014/main" id="{71596FA8-49D4-4557-832D-78DF6C367CF4}"/>
              </a:ext>
            </a:extLst>
          </p:cNvPr>
          <p:cNvPicPr>
            <a:picLocks noChangeAspect="1"/>
          </p:cNvPicPr>
          <p:nvPr/>
        </p:nvPicPr>
        <p:blipFill>
          <a:blip r:embed="rId3"/>
          <a:stretch>
            <a:fillRect/>
          </a:stretch>
        </p:blipFill>
        <p:spPr>
          <a:xfrm>
            <a:off x="11363181" y="1293119"/>
            <a:ext cx="828819" cy="625249"/>
          </a:xfrm>
          <a:prstGeom prst="rect">
            <a:avLst/>
          </a:prstGeom>
        </p:spPr>
      </p:pic>
    </p:spTree>
    <p:extLst>
      <p:ext uri="{BB962C8B-B14F-4D97-AF65-F5344CB8AC3E}">
        <p14:creationId xmlns:p14="http://schemas.microsoft.com/office/powerpoint/2010/main" val="2071562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0000" y="1"/>
            <a:ext cx="10571998" cy="1701799"/>
          </a:xfrm>
        </p:spPr>
        <p:txBody>
          <a:bodyPr/>
          <a:lstStyle/>
          <a:p>
            <a: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Eligibility</a:t>
            </a:r>
            <a:r>
              <a:rPr lang="zh-CN" altLang="en-US"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for</a:t>
            </a:r>
            <a:r>
              <a:rPr lang="zh-CN" altLang="en-US"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lung</a:t>
            </a:r>
            <a:r>
              <a:rPr lang="zh-CN" altLang="en-US"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cancer</a:t>
            </a:r>
            <a:r>
              <a:rPr lang="zh-CN" altLang="en-US"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 </a:t>
            </a:r>
            <a: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t>screening</a:t>
            </a:r>
            <a:br>
              <a:rPr lang="en-US" altLang="zh-CN" sz="3600"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sz="36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肺癌篩查的資格</a:t>
            </a:r>
            <a:endParaRPr lang="en-US" sz="3600" b="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3" name="Content Placeholder 2"/>
          <p:cNvSpPr>
            <a:spLocks noGrp="1"/>
          </p:cNvSpPr>
          <p:nvPr>
            <p:ph idx="1"/>
          </p:nvPr>
        </p:nvSpPr>
        <p:spPr>
          <a:xfrm>
            <a:off x="192506" y="2181729"/>
            <a:ext cx="7760368" cy="4676271"/>
          </a:xfrm>
        </p:spPr>
        <p:txBody>
          <a:bodyPr>
            <a:noAutofit/>
          </a:bodyPr>
          <a:lstStyle/>
          <a:p>
            <a:pPr>
              <a:spcAft>
                <a:spcPts val="0"/>
              </a:spcAft>
              <a:buFont typeface="+mj-lt"/>
              <a:buAutoNum type="arabicPeriod"/>
            </a:pPr>
            <a:r>
              <a:rPr lang="en-US" sz="1650" dirty="0">
                <a:solidFill>
                  <a:schemeClr val="bg1"/>
                </a:solidFill>
                <a:latin typeface="Verdana" charset="0"/>
                <a:ea typeface="Verdana" charset="0"/>
                <a:cs typeface="Verdana" charset="0"/>
              </a:rPr>
              <a:t>Talk with your health care professional to decide whether screening is right for you. </a:t>
            </a:r>
          </a:p>
          <a:p>
            <a:pPr marL="0" indent="0">
              <a:spcAft>
                <a:spcPts val="0"/>
              </a:spcAft>
              <a:buNone/>
            </a:pPr>
            <a:r>
              <a:rPr lang="en-US" altLang="zh-TW"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請經過專業醫護人員諮詢後決定射線檢測是否合適。</a:t>
            </a:r>
            <a:endParaRPr lang="en-US" altLang="zh-TW" sz="1650" dirty="0">
              <a:solidFill>
                <a:schemeClr val="bg1"/>
              </a:solidFill>
              <a:latin typeface="PMingLiU" panose="02020500000000000000" pitchFamily="18" charset="-120"/>
              <a:ea typeface="PMingLiU" panose="02020500000000000000" pitchFamily="18" charset="-120"/>
              <a:cs typeface="Verdana" charset="0"/>
            </a:endParaRPr>
          </a:p>
          <a:p>
            <a:pPr>
              <a:spcAft>
                <a:spcPts val="0"/>
              </a:spcAft>
              <a:buFont typeface="Wingdings" charset="2"/>
              <a:buChar char="v"/>
            </a:pPr>
            <a:endParaRPr lang="en-US" sz="1650" dirty="0">
              <a:solidFill>
                <a:schemeClr val="bg1"/>
              </a:solidFill>
              <a:latin typeface="Verdana" charset="0"/>
              <a:ea typeface="Verdana" charset="0"/>
              <a:cs typeface="Verdana" charset="0"/>
            </a:endParaRPr>
          </a:p>
          <a:p>
            <a:pPr>
              <a:spcAft>
                <a:spcPts val="0"/>
              </a:spcAft>
              <a:buFont typeface="+mj-lt"/>
              <a:buAutoNum type="arabicPeriod" startAt="2"/>
            </a:pPr>
            <a:r>
              <a:rPr lang="en-US" sz="1650" dirty="0">
                <a:solidFill>
                  <a:schemeClr val="bg1"/>
                </a:solidFill>
                <a:latin typeface="Verdana" charset="0"/>
                <a:ea typeface="Verdana" charset="0"/>
                <a:cs typeface="Verdana" charset="0"/>
              </a:rPr>
              <a:t>Private insurance plans cover lung cancer screening for people age 55 to 80, without pocket expenses. </a:t>
            </a:r>
          </a:p>
          <a:p>
            <a:pPr marL="0" indent="0">
              <a:spcAft>
                <a:spcPts val="0"/>
              </a:spcAft>
              <a:buNone/>
            </a:pPr>
            <a:r>
              <a:rPr lang="en-US" altLang="zh-CN" sz="1650" dirty="0">
                <a:solidFill>
                  <a:schemeClr val="bg1"/>
                </a:solidFill>
                <a:latin typeface="PMingLiU" panose="02020500000000000000" pitchFamily="18" charset="-120"/>
                <a:ea typeface="PMingLiU" panose="02020500000000000000" pitchFamily="18" charset="-120"/>
                <a:cs typeface="Verdana" charset="0"/>
              </a:rPr>
              <a:t>	</a:t>
            </a:r>
            <a:r>
              <a:rPr lang="zh-CN" altLang="en-US" sz="1650" dirty="0">
                <a:solidFill>
                  <a:schemeClr val="bg1"/>
                </a:solidFill>
                <a:latin typeface="PMingLiU" panose="02020500000000000000" pitchFamily="18" charset="-120"/>
                <a:ea typeface="PMingLiU" panose="02020500000000000000" pitchFamily="18" charset="-120"/>
                <a:cs typeface="Verdana" charset="0"/>
              </a:rPr>
              <a:t>私人醫療保險</a:t>
            </a:r>
            <a:r>
              <a:rPr lang="zh-TW" altLang="en-US" sz="1650" dirty="0">
                <a:solidFill>
                  <a:schemeClr val="bg1"/>
                </a:solidFill>
                <a:latin typeface="PMingLiU" panose="02020500000000000000" pitchFamily="18" charset="-120"/>
                <a:ea typeface="PMingLiU" panose="02020500000000000000" pitchFamily="18" charset="-120"/>
                <a:cs typeface="Verdana" charset="0"/>
              </a:rPr>
              <a:t>可以提供肺癌篩查的全部費用</a:t>
            </a:r>
            <a:r>
              <a:rPr lang="zh-CN" altLang="en-US" sz="1650" dirty="0">
                <a:solidFill>
                  <a:schemeClr val="bg1"/>
                </a:solidFill>
                <a:latin typeface="PMingLiU" panose="02020500000000000000" pitchFamily="18" charset="-120"/>
                <a:ea typeface="PMingLiU" panose="02020500000000000000" pitchFamily="18" charset="-120"/>
                <a:cs typeface="Verdana" charset="0"/>
              </a:rPr>
              <a:t>給 </a:t>
            </a:r>
            <a:r>
              <a:rPr lang="en-US" altLang="zh-TW" sz="1650" dirty="0">
                <a:solidFill>
                  <a:schemeClr val="bg1"/>
                </a:solidFill>
                <a:latin typeface="PMingLiU" panose="02020500000000000000" pitchFamily="18" charset="-120"/>
                <a:ea typeface="PMingLiU" panose="02020500000000000000" pitchFamily="18" charset="-120"/>
                <a:cs typeface="Verdana" charset="0"/>
              </a:rPr>
              <a:t>55</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至</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en-US" altLang="zh-CN" sz="1650" dirty="0">
                <a:solidFill>
                  <a:schemeClr val="bg1"/>
                </a:solidFill>
                <a:latin typeface="PMingLiU" panose="02020500000000000000" pitchFamily="18" charset="-120"/>
                <a:ea typeface="PMingLiU" panose="02020500000000000000" pitchFamily="18" charset="-120"/>
                <a:cs typeface="Verdana" charset="0"/>
              </a:rPr>
              <a:t>80</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歲之間的人群</a:t>
            </a:r>
            <a:r>
              <a:rPr lang="zh-TW" altLang="en-US" sz="1650" dirty="0">
                <a:solidFill>
                  <a:schemeClr val="bg1"/>
                </a:solidFill>
                <a:latin typeface="Verdana" charset="0"/>
                <a:ea typeface="Verdana" charset="0"/>
                <a:cs typeface="Verdana" charset="0"/>
              </a:rPr>
              <a:t>。</a:t>
            </a:r>
            <a:endParaRPr lang="en-US" altLang="zh-TW" sz="1650" dirty="0">
              <a:solidFill>
                <a:schemeClr val="bg1"/>
              </a:solidFill>
              <a:latin typeface="Verdana" charset="0"/>
              <a:ea typeface="Verdana" charset="0"/>
              <a:cs typeface="Verdana" charset="0"/>
            </a:endParaRPr>
          </a:p>
          <a:p>
            <a:pPr>
              <a:spcAft>
                <a:spcPts val="0"/>
              </a:spcAft>
              <a:buFont typeface="Wingdings" charset="2"/>
              <a:buChar char="v"/>
            </a:pPr>
            <a:endParaRPr lang="en-US" sz="1650" dirty="0">
              <a:solidFill>
                <a:schemeClr val="bg1"/>
              </a:solidFill>
              <a:latin typeface="Verdana" charset="0"/>
              <a:ea typeface="Verdana" charset="0"/>
              <a:cs typeface="Verdana" charset="0"/>
            </a:endParaRPr>
          </a:p>
          <a:p>
            <a:pPr>
              <a:spcAft>
                <a:spcPts val="0"/>
              </a:spcAft>
              <a:buFont typeface="+mj-lt"/>
              <a:buAutoNum type="arabicPeriod" startAt="3"/>
            </a:pPr>
            <a:r>
              <a:rPr lang="en-US" sz="1650" dirty="0">
                <a:solidFill>
                  <a:schemeClr val="bg1"/>
                </a:solidFill>
                <a:latin typeface="Verdana" charset="0"/>
                <a:ea typeface="Verdana" charset="0"/>
                <a:cs typeface="Verdana" charset="0"/>
              </a:rPr>
              <a:t>Medicare pays for lung cancer screening with no out-of-pocket costs for people from age 55 to 80 </a:t>
            </a:r>
            <a:r>
              <a:rPr lang="en-US" altLang="zh-CN" sz="1650" dirty="0">
                <a:solidFill>
                  <a:schemeClr val="bg1"/>
                </a:solidFill>
                <a:latin typeface="Verdana" charset="0"/>
                <a:ea typeface="Verdana" charset="0"/>
                <a:cs typeface="Verdana" charset="0"/>
              </a:rPr>
              <a:t>as</a:t>
            </a:r>
            <a:r>
              <a:rPr lang="zh-CN" altLang="en-US" sz="1650" dirty="0">
                <a:solidFill>
                  <a:schemeClr val="bg1"/>
                </a:solidFill>
                <a:latin typeface="Verdana" charset="0"/>
                <a:ea typeface="Verdana" charset="0"/>
                <a:cs typeface="Verdana" charset="0"/>
              </a:rPr>
              <a:t> </a:t>
            </a:r>
            <a:r>
              <a:rPr lang="en-US" altLang="zh-CN" sz="1650" dirty="0">
                <a:solidFill>
                  <a:schemeClr val="bg1"/>
                </a:solidFill>
                <a:latin typeface="Verdana" charset="0"/>
                <a:ea typeface="Verdana" charset="0"/>
                <a:cs typeface="Verdana" charset="0"/>
              </a:rPr>
              <a:t>long</a:t>
            </a:r>
            <a:r>
              <a:rPr lang="zh-CN" altLang="en-US" sz="1650" dirty="0">
                <a:solidFill>
                  <a:schemeClr val="bg1"/>
                </a:solidFill>
                <a:latin typeface="Verdana" charset="0"/>
                <a:ea typeface="Verdana" charset="0"/>
                <a:cs typeface="Verdana" charset="0"/>
              </a:rPr>
              <a:t> </a:t>
            </a:r>
            <a:r>
              <a:rPr lang="en-US" altLang="zh-CN" sz="1650" dirty="0">
                <a:solidFill>
                  <a:schemeClr val="bg1"/>
                </a:solidFill>
                <a:latin typeface="Verdana" charset="0"/>
                <a:ea typeface="Verdana" charset="0"/>
                <a:cs typeface="Verdana" charset="0"/>
              </a:rPr>
              <a:t>as</a:t>
            </a:r>
            <a:r>
              <a:rPr lang="zh-CN" altLang="en-US" sz="1650" dirty="0">
                <a:solidFill>
                  <a:schemeClr val="bg1"/>
                </a:solidFill>
                <a:latin typeface="Verdana" charset="0"/>
                <a:ea typeface="Verdana" charset="0"/>
                <a:cs typeface="Verdana" charset="0"/>
              </a:rPr>
              <a:t> </a:t>
            </a:r>
            <a:r>
              <a:rPr lang="en-US" sz="1650" dirty="0">
                <a:solidFill>
                  <a:schemeClr val="bg1"/>
                </a:solidFill>
                <a:latin typeface="Verdana" charset="0"/>
                <a:ea typeface="Verdana" charset="0"/>
                <a:cs typeface="Verdana" charset="0"/>
              </a:rPr>
              <a:t>you have a written order from your health care professional and shared decision-making visit with them. </a:t>
            </a:r>
          </a:p>
          <a:p>
            <a:pPr marL="0" indent="0">
              <a:spcAft>
                <a:spcPts val="0"/>
              </a:spcAft>
              <a:buNone/>
            </a:pPr>
            <a:r>
              <a:rPr lang="en-US" altLang="ja-JP" dirty="0">
                <a:solidFill>
                  <a:schemeClr val="bg1"/>
                </a:solidFill>
                <a:latin typeface="PMingLiU" panose="02020500000000000000" pitchFamily="18" charset="-120"/>
                <a:ea typeface="PMingLiU" panose="02020500000000000000" pitchFamily="18" charset="-120"/>
              </a:rPr>
              <a:t>	</a:t>
            </a:r>
            <a:r>
              <a:rPr lang="ja-JP" altLang="en-US" dirty="0">
                <a:solidFill>
                  <a:schemeClr val="bg1"/>
                </a:solidFill>
                <a:latin typeface="PMingLiU" panose="02020500000000000000" pitchFamily="18" charset="-120"/>
                <a:ea typeface="PMingLiU" panose="02020500000000000000" pitchFamily="18" charset="-120"/>
              </a:rPr>
              <a:t>紅藍卡 </a:t>
            </a:r>
            <a:r>
              <a:rPr lang="zh-TW" altLang="en-US" sz="1650" dirty="0">
                <a:solidFill>
                  <a:schemeClr val="bg1"/>
                </a:solidFill>
                <a:latin typeface="PMingLiU" panose="02020500000000000000" pitchFamily="18" charset="-120"/>
                <a:ea typeface="PMingLiU" panose="02020500000000000000" pitchFamily="18" charset="-120"/>
                <a:cs typeface="Verdana" charset="0"/>
              </a:rPr>
              <a:t>醫療保險可以提供肺癌篩查的全部費用</a:t>
            </a:r>
            <a:r>
              <a:rPr lang="zh-CN" altLang="en-US" sz="1650" dirty="0">
                <a:solidFill>
                  <a:schemeClr val="bg1"/>
                </a:solidFill>
                <a:latin typeface="PMingLiU" panose="02020500000000000000" pitchFamily="18" charset="-120"/>
                <a:ea typeface="PMingLiU" panose="02020500000000000000" pitchFamily="18" charset="-120"/>
                <a:cs typeface="Verdana" charset="0"/>
              </a:rPr>
              <a:t>給 </a:t>
            </a:r>
            <a:r>
              <a:rPr lang="en-US" altLang="zh-TW" sz="1650" dirty="0">
                <a:solidFill>
                  <a:schemeClr val="bg1"/>
                </a:solidFill>
                <a:latin typeface="PMingLiU" panose="02020500000000000000" pitchFamily="18" charset="-120"/>
                <a:ea typeface="PMingLiU" panose="02020500000000000000" pitchFamily="18" charset="-120"/>
                <a:cs typeface="Verdana" charset="0"/>
              </a:rPr>
              <a:t>55</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至</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en-US" altLang="zh-TW" sz="1650" dirty="0">
                <a:solidFill>
                  <a:schemeClr val="bg1"/>
                </a:solidFill>
                <a:latin typeface="PMingLiU" panose="02020500000000000000" pitchFamily="18" charset="-120"/>
                <a:ea typeface="PMingLiU" panose="02020500000000000000" pitchFamily="18" charset="-120"/>
                <a:cs typeface="Verdana" charset="0"/>
              </a:rPr>
              <a:t>80</a:t>
            </a:r>
            <a:r>
              <a:rPr lang="zh-CN" altLang="en-US"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歲之間的人群。患</a:t>
            </a:r>
            <a:r>
              <a:rPr lang="en-US" altLang="zh-TW" sz="1650" dirty="0">
                <a:solidFill>
                  <a:schemeClr val="bg1"/>
                </a:solidFill>
                <a:latin typeface="PMingLiU" panose="02020500000000000000" pitchFamily="18" charset="-120"/>
                <a:ea typeface="PMingLiU" panose="02020500000000000000" pitchFamily="18" charset="-120"/>
                <a:cs typeface="Verdana" charset="0"/>
              </a:rPr>
              <a:t>	</a:t>
            </a:r>
            <a:r>
              <a:rPr lang="zh-TW" altLang="en-US" sz="1650" dirty="0">
                <a:solidFill>
                  <a:schemeClr val="bg1"/>
                </a:solidFill>
                <a:latin typeface="PMingLiU" panose="02020500000000000000" pitchFamily="18" charset="-120"/>
                <a:ea typeface="PMingLiU" panose="02020500000000000000" pitchFamily="18" charset="-120"/>
                <a:cs typeface="Verdana" charset="0"/>
              </a:rPr>
              <a:t>者需要經過專業醫護人員的諮詢，並且持有該醫護人員開具的篩查處方。</a:t>
            </a:r>
            <a:endParaRPr lang="en-US" altLang="zh-TW" sz="1650" dirty="0">
              <a:solidFill>
                <a:schemeClr val="bg1"/>
              </a:solidFill>
              <a:latin typeface="PMingLiU" panose="02020500000000000000" pitchFamily="18" charset="-120"/>
              <a:ea typeface="PMingLiU" panose="02020500000000000000" pitchFamily="18" charset="-120"/>
              <a:cs typeface="Verdana" charset="0"/>
            </a:endParaRPr>
          </a:p>
          <a:p>
            <a:pPr marL="457200" lvl="1" indent="0">
              <a:spcAft>
                <a:spcPts val="0"/>
              </a:spcAft>
              <a:buNone/>
            </a:pPr>
            <a:endParaRPr lang="en-US" sz="1650" dirty="0">
              <a:solidFill>
                <a:schemeClr val="bg1"/>
              </a:solidFill>
              <a:latin typeface="Verdana" charset="0"/>
              <a:ea typeface="Verdana" charset="0"/>
              <a:cs typeface="Verdana" charset="0"/>
            </a:endParaRPr>
          </a:p>
          <a:p>
            <a:pPr>
              <a:spcAft>
                <a:spcPts val="0"/>
              </a:spcAft>
              <a:buFont typeface="Wingdings" charset="2"/>
              <a:buChar char="v"/>
            </a:pPr>
            <a:endParaRPr lang="en-US" sz="1650" dirty="0">
              <a:solidFill>
                <a:schemeClr val="bg1"/>
              </a:solidFill>
              <a:latin typeface="Verdana" charset="0"/>
              <a:ea typeface="Verdana" charset="0"/>
              <a:cs typeface="Verdana" charset="0"/>
            </a:endParaRPr>
          </a:p>
        </p:txBody>
      </p:sp>
      <p:pic>
        <p:nvPicPr>
          <p:cNvPr id="6" name="Picture 5"/>
          <p:cNvPicPr>
            <a:picLocks noChangeAspect="1"/>
          </p:cNvPicPr>
          <p:nvPr/>
        </p:nvPicPr>
        <p:blipFill>
          <a:blip r:embed="rId2"/>
          <a:stretch>
            <a:fillRect/>
          </a:stretch>
        </p:blipFill>
        <p:spPr>
          <a:xfrm>
            <a:off x="7952874" y="2181729"/>
            <a:ext cx="4045664" cy="2654967"/>
          </a:xfrm>
          <a:prstGeom prst="rect">
            <a:avLst/>
          </a:prstGeom>
        </p:spPr>
      </p:pic>
      <p:pic>
        <p:nvPicPr>
          <p:cNvPr id="5" name="Picture 4">
            <a:extLst>
              <a:ext uri="{FF2B5EF4-FFF2-40B4-BE49-F238E27FC236}">
                <a16:creationId xmlns:a16="http://schemas.microsoft.com/office/drawing/2014/main" id="{520E5565-BC9B-4F9C-9D5A-B9A9DF8F26C8}"/>
              </a:ext>
            </a:extLst>
          </p:cNvPr>
          <p:cNvPicPr>
            <a:picLocks noChangeAspect="1"/>
          </p:cNvPicPr>
          <p:nvPr/>
        </p:nvPicPr>
        <p:blipFill>
          <a:blip r:embed="rId3"/>
          <a:stretch>
            <a:fillRect/>
          </a:stretch>
        </p:blipFill>
        <p:spPr>
          <a:xfrm>
            <a:off x="11265526" y="1182113"/>
            <a:ext cx="828819" cy="625249"/>
          </a:xfrm>
          <a:prstGeom prst="rect">
            <a:avLst/>
          </a:prstGeom>
        </p:spPr>
      </p:pic>
    </p:spTree>
    <p:extLst>
      <p:ext uri="{BB962C8B-B14F-4D97-AF65-F5344CB8AC3E}">
        <p14:creationId xmlns:p14="http://schemas.microsoft.com/office/powerpoint/2010/main" val="384636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409D4-5F98-4EBA-A5B4-9D1268800CB5}"/>
              </a:ext>
            </a:extLst>
          </p:cNvPr>
          <p:cNvSpPr>
            <a:spLocks noGrp="1"/>
          </p:cNvSpPr>
          <p:nvPr>
            <p:ph type="title"/>
          </p:nvPr>
        </p:nvSpPr>
        <p:spPr>
          <a:xfrm>
            <a:off x="147735" y="115447"/>
            <a:ext cx="8519241" cy="1332832"/>
          </a:xfrm>
        </p:spPr>
        <p:txBody>
          <a:bodyPr>
            <a:noAutofit/>
          </a:bodyPr>
          <a:lstStyle/>
          <a:p>
            <a:pPr>
              <a:lnSpc>
                <a:spcPct val="100000"/>
              </a:lnSpc>
              <a:defRPr/>
            </a:pPr>
            <a:r>
              <a:rPr lang="en-US" sz="44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Resources</a:t>
            </a:r>
            <a:r>
              <a:rPr lang="en-US" sz="44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4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For Smokers</a:t>
            </a:r>
            <a:br>
              <a:rPr lang="en-US" sz="44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br>
            <a:r>
              <a:rPr lang="zh-TW" altLang="en-US" sz="44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給吸煙者的</a:t>
            </a:r>
            <a:r>
              <a:rPr lang="zh-TW" altLang="en-US" sz="44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幫助與支持</a:t>
            </a:r>
            <a:endParaRPr lang="en-US" sz="4400"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1">
            <a:extLst>
              <a:ext uri="{FF2B5EF4-FFF2-40B4-BE49-F238E27FC236}">
                <a16:creationId xmlns:a16="http://schemas.microsoft.com/office/drawing/2014/main" id="{B5BB5F55-445C-47B4-BECF-C54E86DAC701}"/>
              </a:ext>
            </a:extLst>
          </p:cNvPr>
          <p:cNvSpPr>
            <a:spLocks noGrp="1"/>
          </p:cNvSpPr>
          <p:nvPr>
            <p:ph idx="1"/>
          </p:nvPr>
        </p:nvSpPr>
        <p:spPr>
          <a:xfrm>
            <a:off x="147735" y="3753853"/>
            <a:ext cx="6411042" cy="3020501"/>
          </a:xfrm>
          <a:prstGeom prst="rect">
            <a:avLst/>
          </a:prstGeom>
        </p:spPr>
        <p:txBody>
          <a:bodyPr>
            <a:normAutofit/>
          </a:bodyPr>
          <a:lstStyle/>
          <a:p>
            <a:pPr marL="0" indent="0" algn="ctr">
              <a:buNone/>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NYCDOHMH – NYC Quits</a:t>
            </a:r>
          </a:p>
          <a:p>
            <a:pPr marL="0" indent="0" algn="ctr">
              <a:buNone/>
            </a:pPr>
            <a:r>
              <a:rPr lang="en-US" b="1" dirty="0">
                <a:solidFill>
                  <a:schemeClr val="accent1"/>
                </a:solidFill>
                <a:latin typeface="Verdana" panose="020B0604030504040204" pitchFamily="34" charset="0"/>
                <a:ea typeface="Verdana" panose="020B0604030504040204" pitchFamily="34" charset="0"/>
                <a:cs typeface="Verdana" panose="020B0604030504040204" pitchFamily="34" charset="0"/>
                <a:hlinkClick r:id="rId2"/>
              </a:rPr>
              <a:t>www.nyc.gov/nycquits</a:t>
            </a:r>
            <a:endParaRPr lang="en-US"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Prescription Help:</a:t>
            </a:r>
          </a:p>
          <a:p>
            <a:pPr marL="0" indent="0" algn="ctr">
              <a:buNone/>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Medicaid</a:t>
            </a:r>
          </a:p>
          <a:p>
            <a:pPr marL="0" indent="0" algn="ctr">
              <a:buNone/>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Big Apple</a:t>
            </a:r>
          </a:p>
        </p:txBody>
      </p:sp>
      <p:pic>
        <p:nvPicPr>
          <p:cNvPr id="6" name="Picture 2">
            <a:extLst>
              <a:ext uri="{FF2B5EF4-FFF2-40B4-BE49-F238E27FC236}">
                <a16:creationId xmlns:a16="http://schemas.microsoft.com/office/drawing/2014/main" id="{787DD4A0-1ACA-4805-ADCD-750E199FB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9039" r="37019" b="84240"/>
          <a:stretch/>
        </p:blipFill>
        <p:spPr bwMode="auto">
          <a:xfrm>
            <a:off x="195860" y="1576722"/>
            <a:ext cx="8366143" cy="173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7173BDFB-F627-4744-9027-00721D2FD167}"/>
              </a:ext>
            </a:extLst>
          </p:cNvPr>
          <p:cNvGrpSpPr/>
          <p:nvPr/>
        </p:nvGrpSpPr>
        <p:grpSpPr>
          <a:xfrm>
            <a:off x="6734269" y="399357"/>
            <a:ext cx="4857368" cy="5819396"/>
            <a:chOff x="6558777" y="64168"/>
            <a:chExt cx="5424659" cy="6741384"/>
          </a:xfrm>
        </p:grpSpPr>
        <p:pic>
          <p:nvPicPr>
            <p:cNvPr id="7" name="Picture 4" descr="NYC Quits">
              <a:extLst>
                <a:ext uri="{FF2B5EF4-FFF2-40B4-BE49-F238E27FC236}">
                  <a16:creationId xmlns:a16="http://schemas.microsoft.com/office/drawing/2014/main" id="{E9B6A701-4DEB-4E3C-BBCA-010511359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33" r="67450"/>
            <a:stretch/>
          </p:blipFill>
          <p:spPr bwMode="auto">
            <a:xfrm>
              <a:off x="8666976" y="4462253"/>
              <a:ext cx="3316460" cy="2337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01691664-6D54-448C-A95C-4B057B910F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365" t="16768" r="12981" b="6309"/>
            <a:stretch/>
          </p:blipFill>
          <p:spPr bwMode="auto">
            <a:xfrm>
              <a:off x="8666976" y="64168"/>
              <a:ext cx="3316460" cy="431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238C6C69-3025-43CF-9AE9-A5BB8CA6C2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923" t="14904" r="17789" b="22116"/>
            <a:stretch/>
          </p:blipFill>
          <p:spPr bwMode="auto">
            <a:xfrm>
              <a:off x="6558777" y="3488777"/>
              <a:ext cx="2012852" cy="331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9">
            <a:extLst>
              <a:ext uri="{FF2B5EF4-FFF2-40B4-BE49-F238E27FC236}">
                <a16:creationId xmlns:a16="http://schemas.microsoft.com/office/drawing/2014/main" id="{81C76124-245B-4753-AAC6-DEB35295AE9C}"/>
              </a:ext>
            </a:extLst>
          </p:cNvPr>
          <p:cNvPicPr>
            <a:picLocks noChangeAspect="1"/>
          </p:cNvPicPr>
          <p:nvPr/>
        </p:nvPicPr>
        <p:blipFill>
          <a:blip r:embed="rId7"/>
          <a:stretch>
            <a:fillRect/>
          </a:stretch>
        </p:blipFill>
        <p:spPr>
          <a:xfrm>
            <a:off x="11651634" y="1537708"/>
            <a:ext cx="514987" cy="388499"/>
          </a:xfrm>
          <a:prstGeom prst="rect">
            <a:avLst/>
          </a:prstGeom>
        </p:spPr>
      </p:pic>
    </p:spTree>
    <p:extLst>
      <p:ext uri="{BB962C8B-B14F-4D97-AF65-F5344CB8AC3E}">
        <p14:creationId xmlns:p14="http://schemas.microsoft.com/office/powerpoint/2010/main" val="2994779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4B08DEC-EC99-4F28-AF38-2D5C85C613A4}"/>
              </a:ext>
            </a:extLst>
          </p:cNvPr>
          <p:cNvSpPr/>
          <p:nvPr/>
        </p:nvSpPr>
        <p:spPr>
          <a:xfrm>
            <a:off x="7246567" y="3950898"/>
            <a:ext cx="3899139" cy="1391229"/>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charset="0"/>
              <a:ea typeface="Verdana" charset="0"/>
              <a:cs typeface="Verdana" charset="0"/>
            </a:endParaRPr>
          </a:p>
        </p:txBody>
      </p:sp>
      <p:sp>
        <p:nvSpPr>
          <p:cNvPr id="11" name="Rectangle: Rounded Corners 10">
            <a:extLst>
              <a:ext uri="{FF2B5EF4-FFF2-40B4-BE49-F238E27FC236}">
                <a16:creationId xmlns:a16="http://schemas.microsoft.com/office/drawing/2014/main" id="{58CAACA2-2290-4949-BE34-ED1D5341DE56}"/>
              </a:ext>
            </a:extLst>
          </p:cNvPr>
          <p:cNvSpPr/>
          <p:nvPr/>
        </p:nvSpPr>
        <p:spPr>
          <a:xfrm>
            <a:off x="1138687" y="4399474"/>
            <a:ext cx="3899139" cy="1154144"/>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charset="0"/>
              <a:ea typeface="Verdana" charset="0"/>
              <a:cs typeface="Verdana" charset="0"/>
            </a:endParaRPr>
          </a:p>
        </p:txBody>
      </p:sp>
      <p:sp>
        <p:nvSpPr>
          <p:cNvPr id="5" name="Title 8">
            <a:extLst>
              <a:ext uri="{FF2B5EF4-FFF2-40B4-BE49-F238E27FC236}">
                <a16:creationId xmlns:a16="http://schemas.microsoft.com/office/drawing/2014/main" id="{33B39C0E-BC17-48B7-A6B9-625D87E54942}"/>
              </a:ext>
            </a:extLst>
          </p:cNvPr>
          <p:cNvSpPr>
            <a:spLocks noGrp="1"/>
          </p:cNvSpPr>
          <p:nvPr>
            <p:ph type="title"/>
          </p:nvPr>
        </p:nvSpPr>
        <p:spPr>
          <a:xfrm>
            <a:off x="479069" y="127185"/>
            <a:ext cx="9745579" cy="158230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Asian Smokers' </a:t>
            </a:r>
            <a:r>
              <a:rPr lang="en-US" sz="4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Quitline</a:t>
            </a:r>
            <a:r>
              <a:rPr lang="en-US" sz="4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br>
              <a:rPr 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br>
            <a:r>
              <a:rPr lang="zh-TW" alt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華語戒煙專線</a:t>
            </a:r>
            <a:endParaRPr 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14" name="Content Placeholder 9">
            <a:extLst>
              <a:ext uri="{FF2B5EF4-FFF2-40B4-BE49-F238E27FC236}">
                <a16:creationId xmlns:a16="http://schemas.microsoft.com/office/drawing/2014/main" id="{C9A70CF4-6129-4384-85B7-051C343DC958}"/>
              </a:ext>
            </a:extLst>
          </p:cNvPr>
          <p:cNvSpPr>
            <a:spLocks noGrp="1"/>
          </p:cNvSpPr>
          <p:nvPr>
            <p:ph idx="1"/>
          </p:nvPr>
        </p:nvSpPr>
        <p:spPr>
          <a:xfrm>
            <a:off x="6210969" y="538557"/>
            <a:ext cx="5983705" cy="6217678"/>
          </a:xfrm>
          <a:prstGeom prst="rect">
            <a:avLst/>
          </a:prstGeom>
        </p:spPr>
        <p:txBody>
          <a:bodyPr>
            <a:noAutofit/>
          </a:bodyPr>
          <a:lstStyle/>
          <a:p>
            <a:pPr marL="0" indent="0">
              <a:buNone/>
            </a:pPr>
            <a:r>
              <a:rPr lang="zh-TW" altLang="en-US" sz="2400" u="sng" dirty="0">
                <a:solidFill>
                  <a:schemeClr val="bg1"/>
                </a:solidFill>
                <a:latin typeface="PMingLiU" panose="02020500000000000000" pitchFamily="18" charset="-120"/>
                <a:ea typeface="PMingLiU" panose="02020500000000000000" pitchFamily="18" charset="-120"/>
                <a:cs typeface="Verdana" charset="0"/>
              </a:rPr>
              <a:t>服務包括</a:t>
            </a:r>
            <a:r>
              <a:rPr lang="en-US" altLang="zh-TW" sz="2400" u="sng" dirty="0">
                <a:solidFill>
                  <a:schemeClr val="bg1"/>
                </a:solidFill>
                <a:latin typeface="PMingLiU" panose="02020500000000000000" pitchFamily="18" charset="-120"/>
                <a:ea typeface="PMingLiU" panose="02020500000000000000" pitchFamily="18" charset="-120"/>
                <a:cs typeface="Verdana" charset="0"/>
              </a:rPr>
              <a:t>:</a:t>
            </a:r>
            <a:endParaRPr lang="en-US" sz="2400" u="sng" dirty="0">
              <a:solidFill>
                <a:schemeClr val="bg1"/>
              </a:solidFill>
              <a:latin typeface="PMingLiU" panose="02020500000000000000" pitchFamily="18" charset="-120"/>
              <a:ea typeface="PMingLiU" panose="02020500000000000000" pitchFamily="18" charset="-120"/>
              <a:cs typeface="Verdana" charset="0"/>
            </a:endParaRPr>
          </a:p>
          <a:p>
            <a:pPr marL="365760" indent="-256032">
              <a:buClr>
                <a:schemeClr val="accent3"/>
              </a:buClr>
              <a:buFont typeface="Georgia"/>
              <a:buChar char="•"/>
              <a:defRPr/>
            </a:pPr>
            <a:r>
              <a:rPr lang="zh-TW" altLang="en-US" sz="2400" b="1" dirty="0">
                <a:solidFill>
                  <a:schemeClr val="bg1"/>
                </a:solidFill>
                <a:latin typeface="PMingLiU" panose="02020500000000000000" pitchFamily="18" charset="-120"/>
                <a:ea typeface="PMingLiU" panose="02020500000000000000" pitchFamily="18" charset="-120"/>
                <a:cs typeface="Verdana" charset="0"/>
              </a:rPr>
              <a:t>免費</a:t>
            </a:r>
            <a:r>
              <a:rPr lang="zh-TW" altLang="en-US" sz="2400" dirty="0">
                <a:solidFill>
                  <a:schemeClr val="bg1"/>
                </a:solidFill>
                <a:latin typeface="PMingLiU" panose="02020500000000000000" pitchFamily="18" charset="-120"/>
                <a:ea typeface="PMingLiU" panose="02020500000000000000" pitchFamily="18" charset="-120"/>
                <a:cs typeface="Verdana" charset="0"/>
              </a:rPr>
              <a:t>的戒煙輔導服務</a:t>
            </a:r>
            <a:r>
              <a:rPr lang="zh-CN" altLang="en-US" sz="2400" dirty="0">
                <a:solidFill>
                  <a:schemeClr val="bg1"/>
                </a:solidFill>
                <a:latin typeface="PMingLiU" panose="02020500000000000000" pitchFamily="18" charset="-120"/>
                <a:ea typeface="PMingLiU" panose="02020500000000000000" pitchFamily="18" charset="-120"/>
                <a:cs typeface="Verdana" charset="0"/>
              </a:rPr>
              <a:t>。</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a:p>
            <a:pPr marL="822960" lvl="1" indent="-256032">
              <a:buClr>
                <a:schemeClr val="accent3"/>
              </a:buClr>
              <a:buFont typeface="Georgia"/>
              <a:buChar char="•"/>
              <a:defRPr/>
            </a:pPr>
            <a:r>
              <a:rPr lang="zh-TW" altLang="en-US" sz="2000" dirty="0">
                <a:solidFill>
                  <a:schemeClr val="bg1"/>
                </a:solidFill>
                <a:latin typeface="PMingLiU" panose="02020500000000000000" pitchFamily="18" charset="-120"/>
                <a:ea typeface="PMingLiU" panose="02020500000000000000" pitchFamily="18" charset="-120"/>
                <a:cs typeface="Verdana" charset="0"/>
              </a:rPr>
              <a:t>無限的中文，韓文和越南語輔導</a:t>
            </a:r>
            <a:r>
              <a:rPr lang="zh-CN" altLang="en-US" sz="2000" dirty="0">
                <a:solidFill>
                  <a:schemeClr val="bg1"/>
                </a:solidFill>
                <a:latin typeface="PMingLiU" panose="02020500000000000000" pitchFamily="18" charset="-120"/>
                <a:ea typeface="PMingLiU" panose="02020500000000000000" pitchFamily="18" charset="-120"/>
                <a:cs typeface="Verdana" charset="0"/>
              </a:rPr>
              <a:t>。</a:t>
            </a:r>
            <a:endParaRPr lang="en-US" sz="2000" dirty="0">
              <a:solidFill>
                <a:schemeClr val="bg1"/>
              </a:solidFill>
              <a:latin typeface="PMingLiU" panose="02020500000000000000" pitchFamily="18" charset="-120"/>
              <a:ea typeface="PMingLiU" panose="02020500000000000000" pitchFamily="18" charset="-120"/>
              <a:cs typeface="Verdana" charset="0"/>
            </a:endParaRPr>
          </a:p>
          <a:p>
            <a:pPr marL="365760" indent="-256032">
              <a:buClr>
                <a:schemeClr val="accent3"/>
              </a:buClr>
              <a:buFont typeface="Georgia"/>
              <a:buChar char="•"/>
              <a:defRPr/>
            </a:pPr>
            <a:r>
              <a:rPr lang="zh-TW" altLang="en-US" sz="2400" dirty="0">
                <a:solidFill>
                  <a:schemeClr val="bg1"/>
                </a:solidFill>
                <a:latin typeface="PMingLiU" panose="02020500000000000000" pitchFamily="18" charset="-120"/>
                <a:ea typeface="PMingLiU" panose="02020500000000000000" pitchFamily="18" charset="-120"/>
                <a:cs typeface="Verdana" charset="0"/>
              </a:rPr>
              <a:t>兩星期的</a:t>
            </a:r>
            <a:r>
              <a:rPr lang="zh-TW" altLang="en-US" sz="2400" b="1" dirty="0">
                <a:solidFill>
                  <a:schemeClr val="bg1"/>
                </a:solidFill>
                <a:latin typeface="PMingLiU" panose="02020500000000000000" pitchFamily="18" charset="-120"/>
                <a:ea typeface="PMingLiU" panose="02020500000000000000" pitchFamily="18" charset="-120"/>
                <a:cs typeface="Verdana" charset="0"/>
              </a:rPr>
              <a:t>免費</a:t>
            </a:r>
            <a:r>
              <a:rPr lang="zh-TW" altLang="en-US" sz="2400" dirty="0">
                <a:solidFill>
                  <a:schemeClr val="bg1"/>
                </a:solidFill>
                <a:latin typeface="PMingLiU" panose="02020500000000000000" pitchFamily="18" charset="-120"/>
                <a:ea typeface="PMingLiU" panose="02020500000000000000" pitchFamily="18" charset="-120"/>
                <a:cs typeface="Verdana" charset="0"/>
              </a:rPr>
              <a:t>尼古丁貼片</a:t>
            </a:r>
            <a:r>
              <a:rPr lang="zh-CN" altLang="en-US" sz="2400" dirty="0">
                <a:solidFill>
                  <a:schemeClr val="bg1"/>
                </a:solidFill>
                <a:latin typeface="PMingLiU" panose="02020500000000000000" pitchFamily="18" charset="-120"/>
                <a:ea typeface="PMingLiU" panose="02020500000000000000" pitchFamily="18" charset="-120"/>
                <a:cs typeface="Verdana" charset="0"/>
              </a:rPr>
              <a:t>。</a:t>
            </a:r>
            <a:endParaRPr lang="en-US" sz="2400" dirty="0">
              <a:solidFill>
                <a:schemeClr val="bg1"/>
              </a:solidFill>
              <a:latin typeface="PMingLiU" panose="02020500000000000000" pitchFamily="18" charset="-120"/>
              <a:ea typeface="PMingLiU" panose="02020500000000000000" pitchFamily="18" charset="-120"/>
              <a:cs typeface="Verdana" charset="0"/>
            </a:endParaRPr>
          </a:p>
          <a:p>
            <a:pPr marL="0" indent="0" algn="ctr">
              <a:buNone/>
            </a:pPr>
            <a:endParaRPr lang="en-US" sz="100" u="sng" dirty="0">
              <a:solidFill>
                <a:schemeClr val="bg1"/>
              </a:solidFill>
              <a:latin typeface="Verdana" charset="0"/>
              <a:ea typeface="Verdana" charset="0"/>
              <a:cs typeface="Verdana" charset="0"/>
            </a:endParaRPr>
          </a:p>
          <a:p>
            <a:pPr marL="0" indent="0" algn="ctr">
              <a:buNone/>
            </a:pPr>
            <a:r>
              <a:rPr lang="zh-TW" altLang="en-US" b="1" u="sng" dirty="0">
                <a:solidFill>
                  <a:schemeClr val="bg1"/>
                </a:solidFill>
                <a:latin typeface="PMingLiU" panose="02020500000000000000" pitchFamily="18" charset="-120"/>
                <a:ea typeface="PMingLiU" panose="02020500000000000000" pitchFamily="18" charset="-120"/>
                <a:cs typeface="Verdana" charset="0"/>
              </a:rPr>
              <a:t>語言專線</a:t>
            </a:r>
            <a:endParaRPr lang="en-US" altLang="zh-TW" b="1" u="sng" dirty="0">
              <a:solidFill>
                <a:schemeClr val="bg1"/>
              </a:solidFill>
              <a:latin typeface="PMingLiU" panose="02020500000000000000" pitchFamily="18" charset="-120"/>
              <a:ea typeface="PMingLiU" panose="02020500000000000000" pitchFamily="18" charset="-120"/>
              <a:cs typeface="Verdana" charset="0"/>
            </a:endParaRPr>
          </a:p>
          <a:p>
            <a:pPr marL="0" indent="0" algn="ctr">
              <a:buNone/>
            </a:pPr>
            <a:r>
              <a:rPr lang="zh-TW" altLang="en-US" sz="2400" dirty="0">
                <a:solidFill>
                  <a:schemeClr val="bg1"/>
                </a:solidFill>
                <a:latin typeface="PMingLiU" panose="02020500000000000000" pitchFamily="18" charset="-120"/>
                <a:ea typeface="PMingLiU" panose="02020500000000000000" pitchFamily="18" charset="-120"/>
                <a:cs typeface="Verdana" charset="0"/>
              </a:rPr>
              <a:t>服務時間</a:t>
            </a:r>
            <a:r>
              <a:rPr lang="en-US" sz="2400" dirty="0">
                <a:solidFill>
                  <a:schemeClr val="bg1"/>
                </a:solidFill>
                <a:latin typeface="PMingLiU" panose="02020500000000000000" pitchFamily="18" charset="-120"/>
                <a:ea typeface="PMingLiU" panose="02020500000000000000" pitchFamily="18" charset="-120"/>
                <a:cs typeface="Verdana" charset="0"/>
              </a:rPr>
              <a:t>: </a:t>
            </a:r>
            <a:r>
              <a:rPr lang="zh-TW" altLang="en-US" sz="2400" dirty="0">
                <a:solidFill>
                  <a:schemeClr val="bg1"/>
                </a:solidFill>
                <a:latin typeface="PMingLiU" panose="02020500000000000000" pitchFamily="18" charset="-120"/>
                <a:ea typeface="PMingLiU" panose="02020500000000000000" pitchFamily="18" charset="-120"/>
                <a:cs typeface="Verdana" charset="0"/>
              </a:rPr>
              <a:t>星期一到五</a:t>
            </a:r>
            <a:r>
              <a:rPr lang="en-US" sz="2400" dirty="0">
                <a:solidFill>
                  <a:schemeClr val="bg1"/>
                </a:solidFill>
                <a:latin typeface="PMingLiU" panose="02020500000000000000" pitchFamily="18" charset="-120"/>
                <a:ea typeface="PMingLiU" panose="02020500000000000000" pitchFamily="18" charset="-120"/>
                <a:cs typeface="Verdana" charset="0"/>
              </a:rPr>
              <a:t> </a:t>
            </a:r>
          </a:p>
          <a:p>
            <a:pPr marL="0" indent="0" algn="ctr">
              <a:buNone/>
            </a:pPr>
            <a:r>
              <a:rPr lang="en-US" sz="2400" dirty="0">
                <a:solidFill>
                  <a:schemeClr val="bg1"/>
                </a:solidFill>
                <a:latin typeface="Verdana" charset="0"/>
                <a:ea typeface="Verdana" charset="0"/>
                <a:cs typeface="Verdana" charset="0"/>
              </a:rPr>
              <a:t>11am – 12am </a:t>
            </a:r>
            <a:r>
              <a:rPr lang="zh-TW" altLang="en-US" sz="2400" dirty="0">
                <a:solidFill>
                  <a:schemeClr val="bg1"/>
                </a:solidFill>
                <a:latin typeface="PMingLiU" panose="02020500000000000000" pitchFamily="18" charset="-120"/>
                <a:ea typeface="PMingLiU" panose="02020500000000000000" pitchFamily="18" charset="-120"/>
                <a:cs typeface="Verdana" charset="0"/>
              </a:rPr>
              <a:t>西岸時間</a:t>
            </a:r>
            <a:r>
              <a:rPr lang="en-US" sz="2400" dirty="0">
                <a:solidFill>
                  <a:schemeClr val="bg1"/>
                </a:solidFill>
                <a:latin typeface="Verdana" charset="0"/>
                <a:ea typeface="Verdana" charset="0"/>
                <a:cs typeface="Verdana" charset="0"/>
              </a:rPr>
              <a:t> </a:t>
            </a:r>
          </a:p>
        </p:txBody>
      </p:sp>
      <p:sp>
        <p:nvSpPr>
          <p:cNvPr id="13" name="Content Placeholder 9">
            <a:extLst>
              <a:ext uri="{FF2B5EF4-FFF2-40B4-BE49-F238E27FC236}">
                <a16:creationId xmlns:a16="http://schemas.microsoft.com/office/drawing/2014/main" id="{0B3D95A1-B459-485B-9C27-1679A531C425}"/>
              </a:ext>
            </a:extLst>
          </p:cNvPr>
          <p:cNvSpPr>
            <a:spLocks noGrp="1"/>
          </p:cNvSpPr>
          <p:nvPr>
            <p:ph idx="4294967295"/>
          </p:nvPr>
        </p:nvSpPr>
        <p:spPr>
          <a:xfrm>
            <a:off x="0" y="863600"/>
            <a:ext cx="6200775" cy="5888038"/>
          </a:xfrm>
          <a:prstGeom prst="rect">
            <a:avLst/>
          </a:prstGeom>
        </p:spPr>
        <p:txBody>
          <a:bodyPr>
            <a:noAutofit/>
          </a:bodyPr>
          <a:lstStyle/>
          <a:p>
            <a:pPr marL="0" indent="0">
              <a:buNone/>
            </a:pPr>
            <a:r>
              <a:rPr lang="en-US" sz="2000" u="sng" dirty="0">
                <a:solidFill>
                  <a:schemeClr val="bg1"/>
                </a:solidFill>
                <a:latin typeface="Verdana" charset="0"/>
                <a:ea typeface="Verdana" charset="0"/>
                <a:cs typeface="Verdana" charset="0"/>
              </a:rPr>
              <a:t>Services include: </a:t>
            </a:r>
            <a:endParaRPr lang="en-US" sz="2000" b="1" u="sng" dirty="0">
              <a:solidFill>
                <a:schemeClr val="bg1"/>
              </a:solidFill>
              <a:latin typeface="Verdana" charset="0"/>
              <a:ea typeface="Verdana" charset="0"/>
              <a:cs typeface="Verdana" charset="0"/>
            </a:endParaRPr>
          </a:p>
          <a:p>
            <a:pPr marL="365760" indent="-256032" fontAlgn="auto">
              <a:spcAft>
                <a:spcPts val="0"/>
              </a:spcAft>
              <a:buClr>
                <a:schemeClr val="accent3"/>
              </a:buClr>
              <a:buFont typeface="Georgia"/>
              <a:buChar char="•"/>
              <a:defRPr/>
            </a:pPr>
            <a:r>
              <a:rPr lang="en-US" sz="2000" b="1" dirty="0">
                <a:solidFill>
                  <a:schemeClr val="bg1"/>
                </a:solidFill>
                <a:latin typeface="Verdana" charset="0"/>
                <a:ea typeface="Verdana" charset="0"/>
                <a:cs typeface="Verdana" charset="0"/>
              </a:rPr>
              <a:t>Free</a:t>
            </a:r>
            <a:r>
              <a:rPr lang="en-US" sz="2000" dirty="0">
                <a:solidFill>
                  <a:schemeClr val="bg1"/>
                </a:solidFill>
                <a:latin typeface="Verdana" charset="0"/>
                <a:ea typeface="Verdana" charset="0"/>
                <a:cs typeface="Verdana" charset="0"/>
              </a:rPr>
              <a:t> telephonic smoking cessation counseling.</a:t>
            </a:r>
          </a:p>
          <a:p>
            <a:pPr marL="754380" lvl="1" indent="-342900" fontAlgn="auto">
              <a:spcAft>
                <a:spcPts val="0"/>
              </a:spcAft>
              <a:buFont typeface="Arial" panose="020B0604020202020204" pitchFamily="34" charset="0"/>
              <a:buChar char="•"/>
              <a:defRPr/>
            </a:pPr>
            <a:r>
              <a:rPr lang="en-US" sz="2000" dirty="0">
                <a:solidFill>
                  <a:schemeClr val="bg1"/>
                </a:solidFill>
                <a:latin typeface="Verdana" charset="0"/>
                <a:ea typeface="Verdana" charset="0"/>
                <a:cs typeface="Verdana" charset="0"/>
              </a:rPr>
              <a:t>Unlimited counseling sessions in Chinese, Korean, &amp; Vietnamese.</a:t>
            </a:r>
          </a:p>
          <a:p>
            <a:pPr marL="365760" indent="-256032" fontAlgn="auto">
              <a:spcAft>
                <a:spcPts val="0"/>
              </a:spcAft>
              <a:buClr>
                <a:schemeClr val="accent3"/>
              </a:buClr>
              <a:buFont typeface="Georgia"/>
              <a:buChar char="•"/>
              <a:defRPr/>
            </a:pPr>
            <a:r>
              <a:rPr lang="en-US" sz="2000" b="1" dirty="0">
                <a:solidFill>
                  <a:schemeClr val="bg1"/>
                </a:solidFill>
                <a:latin typeface="Verdana" charset="0"/>
                <a:ea typeface="Verdana" charset="0"/>
                <a:cs typeface="Verdana" charset="0"/>
              </a:rPr>
              <a:t>Free</a:t>
            </a:r>
            <a:r>
              <a:rPr lang="en-US" sz="2000" dirty="0">
                <a:solidFill>
                  <a:schemeClr val="bg1"/>
                </a:solidFill>
                <a:latin typeface="Verdana" charset="0"/>
                <a:ea typeface="Verdana" charset="0"/>
                <a:cs typeface="Verdana" charset="0"/>
              </a:rPr>
              <a:t> 2-week starter-kit of nicotine patches.</a:t>
            </a:r>
          </a:p>
          <a:p>
            <a:pPr marL="0" indent="0" algn="ctr">
              <a:buNone/>
            </a:pPr>
            <a:endParaRPr lang="en-US" sz="1000" b="1" u="sng" dirty="0">
              <a:solidFill>
                <a:schemeClr val="bg1"/>
              </a:solidFill>
              <a:latin typeface="Verdana" charset="0"/>
              <a:ea typeface="Verdana" charset="0"/>
              <a:cs typeface="Verdana" charset="0"/>
            </a:endParaRPr>
          </a:p>
          <a:p>
            <a:pPr marL="0" indent="0" algn="ctr">
              <a:spcBef>
                <a:spcPts val="0"/>
              </a:spcBef>
              <a:buNone/>
            </a:pPr>
            <a:r>
              <a:rPr lang="en-US" sz="2400" b="1" u="sng" dirty="0">
                <a:solidFill>
                  <a:schemeClr val="bg1"/>
                </a:solidFill>
                <a:latin typeface="Verdana" charset="0"/>
                <a:ea typeface="Verdana" charset="0"/>
                <a:cs typeface="Verdana" charset="0"/>
              </a:rPr>
              <a:t>Direct Language Lines</a:t>
            </a:r>
          </a:p>
          <a:p>
            <a:pPr marL="0" indent="0" algn="ctr">
              <a:spcBef>
                <a:spcPts val="0"/>
              </a:spcBef>
              <a:buNone/>
            </a:pPr>
            <a:r>
              <a:rPr lang="en-US" sz="2000" dirty="0">
                <a:solidFill>
                  <a:schemeClr val="bg1"/>
                </a:solidFill>
                <a:latin typeface="Verdana" charset="0"/>
                <a:ea typeface="Verdana" charset="0"/>
                <a:cs typeface="Verdana" charset="0"/>
              </a:rPr>
              <a:t>Hours: Monday - Friday </a:t>
            </a:r>
          </a:p>
          <a:p>
            <a:pPr marL="0" indent="0" algn="ctr">
              <a:spcBef>
                <a:spcPts val="0"/>
              </a:spcBef>
              <a:buNone/>
            </a:pPr>
            <a:r>
              <a:rPr lang="en-US" sz="2000" dirty="0">
                <a:solidFill>
                  <a:schemeClr val="bg1"/>
                </a:solidFill>
                <a:latin typeface="Verdana" charset="0"/>
                <a:ea typeface="Verdana" charset="0"/>
                <a:cs typeface="Verdana" charset="0"/>
              </a:rPr>
              <a:t>11am – 12 am EST</a:t>
            </a:r>
          </a:p>
        </p:txBody>
      </p:sp>
      <p:pic>
        <p:nvPicPr>
          <p:cNvPr id="6" name="Picture 2">
            <a:extLst>
              <a:ext uri="{FF2B5EF4-FFF2-40B4-BE49-F238E27FC236}">
                <a16:creationId xmlns:a16="http://schemas.microsoft.com/office/drawing/2014/main" id="{214D6D0A-0568-4840-AE7D-F1BF00056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259" y="16499"/>
            <a:ext cx="2488720" cy="188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673C39E-D20F-44CF-A407-CAF20A2A03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829"/>
          <a:stretch/>
        </p:blipFill>
        <p:spPr bwMode="auto">
          <a:xfrm>
            <a:off x="0" y="5645149"/>
            <a:ext cx="12192000" cy="121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83EDD33C-5F34-411B-9152-F7519EDC2DDA}"/>
              </a:ext>
            </a:extLst>
          </p:cNvPr>
          <p:cNvPicPr>
            <a:picLocks noChangeAspect="1"/>
          </p:cNvPicPr>
          <p:nvPr/>
        </p:nvPicPr>
        <p:blipFill>
          <a:blip r:embed="rId4"/>
          <a:stretch>
            <a:fillRect/>
          </a:stretch>
        </p:blipFill>
        <p:spPr>
          <a:xfrm>
            <a:off x="9163446" y="1450711"/>
            <a:ext cx="531813" cy="401192"/>
          </a:xfrm>
          <a:prstGeom prst="rect">
            <a:avLst/>
          </a:prstGeom>
        </p:spPr>
      </p:pic>
    </p:spTree>
    <p:extLst>
      <p:ext uri="{BB962C8B-B14F-4D97-AF65-F5344CB8AC3E}">
        <p14:creationId xmlns:p14="http://schemas.microsoft.com/office/powerpoint/2010/main" val="294218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8465" y="504635"/>
            <a:ext cx="11116477" cy="1151965"/>
          </a:xfrm>
        </p:spPr>
        <p:txBody>
          <a:bodyPr/>
          <a:lstStyle/>
          <a:p>
            <a:r>
              <a:rPr lang="en-US" sz="4800" b="1" dirty="0">
                <a:solidFill>
                  <a:schemeClr val="bg1"/>
                </a:solidFill>
                <a:effectLst>
                  <a:outerShdw blurRad="38100" dist="38100" dir="2700000" algn="tl">
                    <a:srgbClr val="000000">
                      <a:alpha val="43137"/>
                    </a:srgbClr>
                  </a:outerShdw>
                </a:effectLst>
                <a:latin typeface="Verdana" charset="0"/>
                <a:ea typeface="Verdana" charset="0"/>
                <a:cs typeface="Verdana" charset="0"/>
              </a:rPr>
              <a:t>Did You Know? </a:t>
            </a:r>
            <a:r>
              <a:rPr lang="zh-CN" alt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你知道吗？</a:t>
            </a:r>
            <a:endParaRPr lang="en-US" sz="48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8" name="Content Placeholder 2"/>
          <p:cNvSpPr>
            <a:spLocks noGrp="1"/>
          </p:cNvSpPr>
          <p:nvPr>
            <p:ph idx="1"/>
          </p:nvPr>
        </p:nvSpPr>
        <p:spPr>
          <a:xfrm>
            <a:off x="3217333" y="1907822"/>
            <a:ext cx="8617609" cy="4950178"/>
          </a:xfrm>
          <a:prstGeom prst="rect">
            <a:avLst/>
          </a:prstGeom>
        </p:spPr>
        <p:txBody>
          <a:bodyPr>
            <a:noAutofit/>
          </a:bodyPr>
          <a:lstStyle/>
          <a:p>
            <a:pPr marL="0" indent="0" algn="ctr">
              <a:lnSpc>
                <a:spcPct val="100000"/>
              </a:lnSpc>
              <a:buNone/>
            </a:pPr>
            <a:r>
              <a:rPr lang="en-US" sz="2400" b="1" dirty="0">
                <a:solidFill>
                  <a:schemeClr val="bg1"/>
                </a:solidFill>
                <a:latin typeface="Verdana" charset="0"/>
                <a:ea typeface="Verdana" charset="0"/>
                <a:cs typeface="Verdana" charset="0"/>
              </a:rPr>
              <a:t>Cigarette smoking causes about 1 of every 5 deaths in the U.S. every year. It causes over 480,000 premature deaths annually!</a:t>
            </a:r>
          </a:p>
          <a:p>
            <a:pPr marL="0" indent="0" algn="ctr">
              <a:lnSpc>
                <a:spcPct val="100000"/>
              </a:lnSpc>
              <a:buNone/>
            </a:pPr>
            <a:r>
              <a:rPr lang="en-US" sz="2400" b="1" dirty="0">
                <a:solidFill>
                  <a:schemeClr val="bg1"/>
                </a:solidFill>
                <a:latin typeface="Verdana" charset="0"/>
                <a:ea typeface="Verdana" charset="0"/>
                <a:cs typeface="Verdana" charset="0"/>
              </a:rPr>
              <a:t>* However, smoking is the #1 preventable cause of death!</a:t>
            </a:r>
          </a:p>
          <a:p>
            <a:pPr marL="0" indent="0" algn="ctr">
              <a:buNone/>
            </a:pPr>
            <a:endParaRPr lang="en-US" sz="2400" b="1" dirty="0">
              <a:solidFill>
                <a:schemeClr val="bg1"/>
              </a:solidFill>
              <a:latin typeface="Verdana" charset="0"/>
              <a:ea typeface="Verdana" charset="0"/>
              <a:cs typeface="Verdana" charset="0"/>
            </a:endParaRPr>
          </a:p>
          <a:p>
            <a:pPr marL="0" indent="0" algn="ctr">
              <a:buNone/>
            </a:pPr>
            <a:r>
              <a:rPr lang="zh-CN" altLang="en-US" sz="2400" b="1" dirty="0">
                <a:solidFill>
                  <a:schemeClr val="bg1"/>
                </a:solidFill>
                <a:latin typeface="PMingLiU" panose="02020500000000000000" pitchFamily="18" charset="-120"/>
                <a:ea typeface="PMingLiU" panose="02020500000000000000" pitchFamily="18" charset="-120"/>
                <a:cs typeface="Verdana" charset="0"/>
              </a:rPr>
              <a:t>每年在美國</a:t>
            </a:r>
            <a:r>
              <a:rPr lang="en-US" altLang="zh-CN" sz="2400" b="1" dirty="0">
                <a:solidFill>
                  <a:schemeClr val="bg1"/>
                </a:solidFill>
                <a:latin typeface="PMingLiU" panose="02020500000000000000" pitchFamily="18" charset="-120"/>
                <a:ea typeface="PMingLiU" panose="02020500000000000000" pitchFamily="18" charset="-120"/>
                <a:cs typeface="Verdana" charset="0"/>
              </a:rPr>
              <a:t>,</a:t>
            </a:r>
            <a:r>
              <a:rPr lang="zh-CN" altLang="en-US" sz="2400" b="1" dirty="0">
                <a:solidFill>
                  <a:schemeClr val="bg1"/>
                </a:solidFill>
                <a:latin typeface="PMingLiU" panose="02020500000000000000" pitchFamily="18" charset="-120"/>
                <a:ea typeface="PMingLiU" panose="02020500000000000000" pitchFamily="18" charset="-120"/>
                <a:cs typeface="Verdana" charset="0"/>
              </a:rPr>
              <a:t> </a:t>
            </a:r>
            <a:r>
              <a:rPr lang="en-US" altLang="zh-CN" sz="2400" b="1" dirty="0">
                <a:solidFill>
                  <a:schemeClr val="bg1"/>
                </a:solidFill>
                <a:latin typeface="PMingLiU" panose="02020500000000000000" pitchFamily="18" charset="-120"/>
                <a:ea typeface="PMingLiU" panose="02020500000000000000" pitchFamily="18" charset="-120"/>
                <a:cs typeface="Verdana" charset="0"/>
              </a:rPr>
              <a:t>1/5</a:t>
            </a:r>
            <a:r>
              <a:rPr lang="zh-CN" altLang="en-US" sz="2400" b="1" dirty="0">
                <a:solidFill>
                  <a:schemeClr val="bg1"/>
                </a:solidFill>
                <a:latin typeface="PMingLiU" panose="02020500000000000000" pitchFamily="18" charset="-120"/>
                <a:ea typeface="PMingLiU" panose="02020500000000000000" pitchFamily="18" charset="-120"/>
                <a:cs typeface="Verdana" charset="0"/>
              </a:rPr>
              <a:t> 的死亡人仕是由吸煙引起的</a:t>
            </a:r>
            <a:r>
              <a:rPr lang="en-US" altLang="zh-CN" sz="2400" b="1" dirty="0">
                <a:solidFill>
                  <a:schemeClr val="bg1"/>
                </a:solidFill>
                <a:latin typeface="PMingLiU" panose="02020500000000000000" pitchFamily="18" charset="-120"/>
                <a:ea typeface="PMingLiU" panose="02020500000000000000" pitchFamily="18" charset="-120"/>
                <a:cs typeface="Verdana" charset="0"/>
              </a:rPr>
              <a:t>.</a:t>
            </a:r>
            <a:endParaRPr lang="en-US" altLang="zh-CN" sz="1600" b="1" dirty="0">
              <a:solidFill>
                <a:schemeClr val="bg1"/>
              </a:solidFill>
              <a:latin typeface="PMingLiU" panose="02020500000000000000" pitchFamily="18" charset="-120"/>
              <a:ea typeface="PMingLiU" panose="02020500000000000000" pitchFamily="18" charset="-120"/>
              <a:cs typeface="Verdana" charset="0"/>
            </a:endParaRPr>
          </a:p>
          <a:p>
            <a:pPr marL="0" indent="0" algn="ctr">
              <a:buNone/>
            </a:pPr>
            <a:r>
              <a:rPr lang="zh-TW" altLang="en-US" sz="2400" b="1" dirty="0">
                <a:solidFill>
                  <a:schemeClr val="bg1"/>
                </a:solidFill>
                <a:latin typeface="PMingLiU" panose="02020500000000000000" pitchFamily="18" charset="-120"/>
                <a:ea typeface="PMingLiU" panose="02020500000000000000" pitchFamily="18" charset="-120"/>
                <a:cs typeface="Verdana" charset="0"/>
              </a:rPr>
              <a:t>每年</a:t>
            </a:r>
            <a:r>
              <a:rPr lang="zh-CN" altLang="en-US" sz="2400" b="1" dirty="0">
                <a:solidFill>
                  <a:schemeClr val="bg1"/>
                </a:solidFill>
                <a:latin typeface="PMingLiU" panose="02020500000000000000" pitchFamily="18" charset="-120"/>
                <a:ea typeface="PMingLiU" panose="02020500000000000000" pitchFamily="18" charset="-120"/>
                <a:cs typeface="Verdana" charset="0"/>
              </a:rPr>
              <a:t>能</a:t>
            </a:r>
            <a:r>
              <a:rPr lang="zh-TW" altLang="en-US" sz="2400" b="1" dirty="0">
                <a:solidFill>
                  <a:schemeClr val="bg1"/>
                </a:solidFill>
                <a:latin typeface="PMingLiU" panose="02020500000000000000" pitchFamily="18" charset="-120"/>
                <a:ea typeface="PMingLiU" panose="02020500000000000000" pitchFamily="18" charset="-120"/>
                <a:cs typeface="Verdana" charset="0"/>
              </a:rPr>
              <a:t>導致超過 </a:t>
            </a:r>
            <a:r>
              <a:rPr lang="en-US" altLang="zh-TW" sz="2400" b="1" dirty="0">
                <a:solidFill>
                  <a:schemeClr val="bg1"/>
                </a:solidFill>
                <a:latin typeface="PMingLiU" panose="02020500000000000000" pitchFamily="18" charset="-120"/>
                <a:ea typeface="PMingLiU" panose="02020500000000000000" pitchFamily="18" charset="-120"/>
                <a:cs typeface="Verdana" charset="0"/>
              </a:rPr>
              <a:t>48</a:t>
            </a:r>
            <a:r>
              <a:rPr lang="en-US" altLang="zh-CN" sz="2400" b="1" dirty="0">
                <a:solidFill>
                  <a:schemeClr val="bg1"/>
                </a:solidFill>
                <a:latin typeface="PMingLiU" panose="02020500000000000000" pitchFamily="18" charset="-120"/>
                <a:ea typeface="PMingLiU" panose="02020500000000000000" pitchFamily="18" charset="-120"/>
                <a:cs typeface="Verdana" charset="0"/>
              </a:rPr>
              <a:t>0,000 </a:t>
            </a:r>
            <a:r>
              <a:rPr lang="zh-CN" altLang="en-US" sz="2400" b="1" dirty="0">
                <a:solidFill>
                  <a:schemeClr val="bg1"/>
                </a:solidFill>
                <a:latin typeface="PMingLiU" panose="02020500000000000000" pitchFamily="18" charset="-120"/>
                <a:ea typeface="PMingLiU" panose="02020500000000000000" pitchFamily="18" charset="-120"/>
                <a:cs typeface="Verdana" charset="0"/>
              </a:rPr>
              <a:t>提</a:t>
            </a:r>
            <a:r>
              <a:rPr lang="zh-TW" altLang="en-US" sz="2400" b="1" dirty="0">
                <a:solidFill>
                  <a:schemeClr val="bg1"/>
                </a:solidFill>
                <a:latin typeface="PMingLiU" panose="02020500000000000000" pitchFamily="18" charset="-120"/>
                <a:ea typeface="PMingLiU" panose="02020500000000000000" pitchFamily="18" charset="-120"/>
                <a:cs typeface="Verdana" charset="0"/>
              </a:rPr>
              <a:t>早死亡！</a:t>
            </a:r>
            <a:endParaRPr lang="en-US" altLang="zh-TW" sz="2400" b="1" dirty="0">
              <a:solidFill>
                <a:schemeClr val="bg1"/>
              </a:solidFill>
              <a:latin typeface="PMingLiU" panose="02020500000000000000" pitchFamily="18" charset="-120"/>
              <a:ea typeface="PMingLiU" panose="02020500000000000000" pitchFamily="18" charset="-120"/>
              <a:cs typeface="Verdana" charset="0"/>
            </a:endParaRPr>
          </a:p>
          <a:p>
            <a:pPr marL="0" indent="0" algn="ctr">
              <a:buNone/>
            </a:pPr>
            <a:r>
              <a:rPr lang="en-US" altLang="zh-TW" sz="2400" dirty="0">
                <a:solidFill>
                  <a:schemeClr val="bg1"/>
                </a:solidFill>
                <a:latin typeface="PMingLiU" panose="02020500000000000000" pitchFamily="18" charset="-120"/>
                <a:ea typeface="PMingLiU" panose="02020500000000000000" pitchFamily="18" charset="-120"/>
                <a:cs typeface="Verdana" charset="0"/>
              </a:rPr>
              <a:t>*</a:t>
            </a:r>
            <a:r>
              <a:rPr lang="zh-CN" altLang="en-US" sz="2400" dirty="0">
                <a:solidFill>
                  <a:schemeClr val="bg1"/>
                </a:solidFill>
                <a:latin typeface="PMingLiU" panose="02020500000000000000" pitchFamily="18" charset="-120"/>
                <a:ea typeface="PMingLiU" panose="02020500000000000000" pitchFamily="18" charset="-120"/>
                <a:cs typeface="Verdana" charset="0"/>
              </a:rPr>
              <a:t> </a:t>
            </a:r>
            <a:r>
              <a:rPr lang="zh-TW" altLang="en-US" sz="2400" dirty="0">
                <a:solidFill>
                  <a:schemeClr val="bg1"/>
                </a:solidFill>
                <a:latin typeface="PMingLiU" panose="02020500000000000000" pitchFamily="18" charset="-120"/>
                <a:ea typeface="PMingLiU" panose="02020500000000000000" pitchFamily="18" charset="-120"/>
                <a:cs typeface="Verdana" charset="0"/>
              </a:rPr>
              <a:t>然而，吸煙是第一個可預防的死因！</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p:txBody>
      </p:sp>
      <p:grpSp>
        <p:nvGrpSpPr>
          <p:cNvPr id="5" name="Group 4"/>
          <p:cNvGrpSpPr/>
          <p:nvPr/>
        </p:nvGrpSpPr>
        <p:grpSpPr>
          <a:xfrm>
            <a:off x="0" y="3002533"/>
            <a:ext cx="3010200" cy="2760756"/>
            <a:chOff x="248616" y="2661251"/>
            <a:chExt cx="2981930" cy="2760756"/>
          </a:xfrm>
        </p:grpSpPr>
        <p:pic>
          <p:nvPicPr>
            <p:cNvPr id="6" name="Picture 8"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00" y="2661251"/>
              <a:ext cx="2163563" cy="2163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igarett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16" y="3743032"/>
              <a:ext cx="2981930" cy="167897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6C61C317-EC8F-41DA-92B5-5B4B3707E86D}"/>
              </a:ext>
            </a:extLst>
          </p:cNvPr>
          <p:cNvPicPr>
            <a:picLocks noChangeAspect="1"/>
          </p:cNvPicPr>
          <p:nvPr/>
        </p:nvPicPr>
        <p:blipFill>
          <a:blip r:embed="rId4"/>
          <a:stretch>
            <a:fillRect/>
          </a:stretch>
        </p:blipFill>
        <p:spPr>
          <a:xfrm>
            <a:off x="11363181" y="1282573"/>
            <a:ext cx="828819" cy="625249"/>
          </a:xfrm>
          <a:prstGeom prst="rect">
            <a:avLst/>
          </a:prstGeom>
        </p:spPr>
      </p:pic>
    </p:spTree>
    <p:extLst>
      <p:ext uri="{BB962C8B-B14F-4D97-AF65-F5344CB8AC3E}">
        <p14:creationId xmlns:p14="http://schemas.microsoft.com/office/powerpoint/2010/main" val="1867349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44380"/>
            <a:ext cx="10571998" cy="1612232"/>
          </a:xfrm>
        </p:spPr>
        <p:txBody>
          <a:bodyPr/>
          <a:lstStyle/>
          <a:p>
            <a:pPr algn="ctr"/>
            <a:r>
              <a:rPr lang="en-US" sz="3600" dirty="0">
                <a:solidFill>
                  <a:schemeClr val="bg1"/>
                </a:solidFill>
                <a:latin typeface="Verdana" charset="0"/>
                <a:ea typeface="Verdana" charset="0"/>
                <a:cs typeface="Verdana" charset="0"/>
              </a:rPr>
              <a:t>Quit Smoking Resources List by Region</a:t>
            </a:r>
            <a:br>
              <a:rPr lang="en-US" sz="3600" dirty="0">
                <a:solidFill>
                  <a:schemeClr val="bg1"/>
                </a:solidFill>
                <a:latin typeface="Verdana" charset="0"/>
                <a:ea typeface="Verdana" charset="0"/>
                <a:cs typeface="Verdana" charset="0"/>
              </a:rPr>
            </a:br>
            <a:r>
              <a:rPr lang="zh-TW" altLang="en-US" sz="3600" dirty="0">
                <a:solidFill>
                  <a:schemeClr val="bg1"/>
                </a:solidFill>
                <a:latin typeface="Verdana" charset="0"/>
                <a:ea typeface="Verdana" charset="0"/>
                <a:cs typeface="Verdana" charset="0"/>
              </a:rPr>
              <a:t> </a:t>
            </a:r>
            <a:r>
              <a:rPr lang="zh-CN" altLang="en-US" sz="3600" dirty="0">
                <a:solidFill>
                  <a:schemeClr val="bg1"/>
                </a:solidFill>
                <a:latin typeface="Verdana" charset="0"/>
                <a:ea typeface="Verdana" charset="0"/>
                <a:cs typeface="Verdana" charset="0"/>
              </a:rPr>
              <a:t>戒煙</a:t>
            </a:r>
            <a:r>
              <a:rPr lang="zh-TW" altLang="en-US" sz="3600" dirty="0">
                <a:solidFill>
                  <a:schemeClr val="bg1"/>
                </a:solidFill>
                <a:latin typeface="Verdana" charset="0"/>
                <a:ea typeface="Verdana" charset="0"/>
                <a:cs typeface="Verdana" charset="0"/>
              </a:rPr>
              <a:t>資源按地區排列</a:t>
            </a:r>
            <a:br>
              <a:rPr lang="en-US" altLang="zh-TW" sz="3600" dirty="0">
                <a:solidFill>
                  <a:schemeClr val="bg1"/>
                </a:solidFill>
                <a:latin typeface="Verdana" charset="0"/>
                <a:ea typeface="Verdana" charset="0"/>
                <a:cs typeface="Verdana" charset="0"/>
              </a:rPr>
            </a:br>
            <a:r>
              <a:rPr lang="en-US" altLang="zh-TW" sz="3600" dirty="0">
                <a:solidFill>
                  <a:schemeClr val="bg1"/>
                </a:solidFill>
                <a:latin typeface="Verdana" charset="0"/>
                <a:ea typeface="Verdana" charset="0"/>
                <a:cs typeface="Verdana" charset="0"/>
              </a:rPr>
              <a:t>USA Nationwide </a:t>
            </a:r>
            <a:r>
              <a:rPr lang="zh-CN" altLang="en-US" sz="3600" dirty="0">
                <a:solidFill>
                  <a:schemeClr val="bg1"/>
                </a:solidFill>
                <a:latin typeface="Verdana" charset="0"/>
                <a:ea typeface="Verdana" charset="0"/>
                <a:cs typeface="Verdana" charset="0"/>
              </a:rPr>
              <a:t>全美國</a:t>
            </a:r>
            <a:endParaRPr lang="en-US" sz="3600" dirty="0">
              <a:solidFill>
                <a:schemeClr val="bg1"/>
              </a:solidFill>
              <a:latin typeface="Verdana" charset="0"/>
              <a:ea typeface="Verdana" charset="0"/>
              <a:cs typeface="Verdana"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45886545"/>
              </p:ext>
            </p:extLst>
          </p:nvPr>
        </p:nvGraphicFramePr>
        <p:xfrm>
          <a:off x="164431" y="2318752"/>
          <a:ext cx="11863136" cy="219456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dirty="0">
                          <a:solidFill>
                            <a:schemeClr val="bg1"/>
                          </a:solidFill>
                          <a:latin typeface="Verdana" charset="0"/>
                          <a:ea typeface="Verdana" charset="0"/>
                          <a:cs typeface="Verdana" charset="0"/>
                        </a:rPr>
                        <a:t>Organization</a:t>
                      </a:r>
                    </a:p>
                    <a:p>
                      <a:pPr algn="l"/>
                      <a:r>
                        <a:rPr lang="zh-CN" altLang="en-US" sz="1200" dirty="0">
                          <a:solidFill>
                            <a:schemeClr val="bg1"/>
                          </a:solidFill>
                          <a:latin typeface="Verdana" charset="0"/>
                          <a:ea typeface="Verdana" charset="0"/>
                          <a:cs typeface="Verdana" charset="0"/>
                        </a:rPr>
                        <a:t>機構</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Services</a:t>
                      </a:r>
                    </a:p>
                    <a:p>
                      <a:pPr algn="l"/>
                      <a:r>
                        <a:rPr lang="zh-CN" altLang="en-US" sz="1200" dirty="0">
                          <a:solidFill>
                            <a:schemeClr val="bg1"/>
                          </a:solidFill>
                          <a:latin typeface="Verdana" charset="0"/>
                          <a:ea typeface="Verdana" charset="0"/>
                          <a:cs typeface="Verdana" charset="0"/>
                        </a:rPr>
                        <a:t>服務</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Hours</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of</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Operation</a:t>
                      </a:r>
                    </a:p>
                    <a:p>
                      <a:pPr algn="l"/>
                      <a:r>
                        <a:rPr lang="zh-TW" altLang="en-US" sz="1200" dirty="0">
                          <a:solidFill>
                            <a:schemeClr val="bg1"/>
                          </a:solidFill>
                          <a:latin typeface="Verdana" charset="0"/>
                          <a:ea typeface="Verdana" charset="0"/>
                          <a:cs typeface="Verdana" charset="0"/>
                        </a:rPr>
                        <a:t>服務時間</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Contact</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Info</a:t>
                      </a:r>
                    </a:p>
                    <a:p>
                      <a:pPr algn="l"/>
                      <a:r>
                        <a:rPr lang="zh-CN" altLang="en-US" sz="1200" dirty="0">
                          <a:solidFill>
                            <a:schemeClr val="bg1"/>
                          </a:solidFill>
                          <a:latin typeface="Verdana" charset="0"/>
                          <a:ea typeface="Verdana" charset="0"/>
                          <a:cs typeface="Verdana" charset="0"/>
                        </a:rPr>
                        <a:t>聯絡方式</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b="0" i="0" kern="1200" dirty="0">
                          <a:solidFill>
                            <a:schemeClr val="bg1"/>
                          </a:solidFill>
                          <a:effectLst/>
                          <a:latin typeface="Verdana" charset="0"/>
                          <a:ea typeface="Verdana" charset="0"/>
                          <a:cs typeface="Verdana" charset="0"/>
                        </a:rPr>
                        <a:t>Nationwide (U.S.) Asian Smokers’ </a:t>
                      </a:r>
                      <a:r>
                        <a:rPr lang="en-US" sz="1200" b="0" i="0" kern="1200" dirty="0" err="1">
                          <a:solidFill>
                            <a:schemeClr val="bg1"/>
                          </a:solidFill>
                          <a:effectLst/>
                          <a:latin typeface="Verdana" charset="0"/>
                          <a:ea typeface="Verdana" charset="0"/>
                          <a:cs typeface="Verdana" charset="0"/>
                        </a:rPr>
                        <a:t>Quitline</a:t>
                      </a:r>
                      <a:endParaRPr lang="en-US" sz="1200" b="0" i="0" kern="1200" dirty="0">
                        <a:solidFill>
                          <a:schemeClr val="bg1"/>
                        </a:solidFill>
                        <a:effectLst/>
                        <a:latin typeface="Verdana" charset="0"/>
                        <a:ea typeface="Verdana" charset="0"/>
                        <a:cs typeface="Verdana" charset="0"/>
                      </a:endParaRPr>
                    </a:p>
                    <a:p>
                      <a:endParaRPr lang="en-US" sz="1200" b="0" i="0" kern="1200" dirty="0">
                        <a:solidFill>
                          <a:schemeClr val="bg1"/>
                        </a:solidFill>
                        <a:effectLst/>
                        <a:latin typeface="Verdana" charset="0"/>
                        <a:ea typeface="Verdana" charset="0"/>
                        <a:cs typeface="Verdana" charset="0"/>
                      </a:endParaRPr>
                    </a:p>
                    <a:p>
                      <a:r>
                        <a:rPr lang="zh-TW" altLang="en-US" sz="1200" b="0" dirty="0">
                          <a:solidFill>
                            <a:schemeClr val="bg1"/>
                          </a:solidFill>
                          <a:effectLst/>
                          <a:latin typeface="Verdana" charset="0"/>
                          <a:ea typeface="Verdana" charset="0"/>
                          <a:cs typeface="Verdana" charset="0"/>
                        </a:rPr>
                        <a:t>華語戒煙專線</a:t>
                      </a:r>
                      <a:endParaRPr lang="en-US" sz="1200" b="0" dirty="0">
                        <a:solidFill>
                          <a:schemeClr val="bg1"/>
                        </a:solidFill>
                        <a:effectLst/>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A free nationwide Asian-language phone quit smoking service. They offer self-help materials, local program referrals, one-on-one telephone counseling, and free nicotine replacement therapies sent to their home.</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全國的亞洲語言戒菸熱線，我們提供自助材料、社區項目推薦、一對一電話諮詢並可將免費的</a:t>
                      </a:r>
                      <a:r>
                        <a:rPr lang="en-US" altLang="zh-TW" sz="1200" dirty="0">
                          <a:solidFill>
                            <a:schemeClr val="bg1"/>
                          </a:solidFill>
                          <a:latin typeface="Verdana" charset="0"/>
                          <a:ea typeface="Verdana" charset="0"/>
                          <a:cs typeface="Verdana" charset="0"/>
                        </a:rPr>
                        <a:t> </a:t>
                      </a:r>
                      <a:r>
                        <a:rPr lang="zh-TW" altLang="en-US" sz="1200" dirty="0">
                          <a:solidFill>
                            <a:schemeClr val="bg1"/>
                          </a:solidFill>
                          <a:latin typeface="Verdana" charset="0"/>
                          <a:ea typeface="Verdana" charset="0"/>
                          <a:cs typeface="Verdana" charset="0"/>
                        </a:rPr>
                        <a:t>“尼古丁替代療法”</a:t>
                      </a:r>
                      <a:r>
                        <a:rPr lang="en-US" altLang="zh-TW" sz="1200" dirty="0">
                          <a:solidFill>
                            <a:schemeClr val="bg1"/>
                          </a:solidFill>
                          <a:latin typeface="Verdana" charset="0"/>
                          <a:ea typeface="Verdana" charset="0"/>
                          <a:cs typeface="Verdana" charset="0"/>
                        </a:rPr>
                        <a:t> </a:t>
                      </a:r>
                      <a:r>
                        <a:rPr lang="zh-TW" altLang="en-US" sz="1200" dirty="0">
                          <a:solidFill>
                            <a:schemeClr val="bg1"/>
                          </a:solidFill>
                          <a:latin typeface="Verdana" charset="0"/>
                          <a:ea typeface="Verdana" charset="0"/>
                          <a:cs typeface="Verdana" charset="0"/>
                        </a:rPr>
                        <a:t>送到你家。</a:t>
                      </a:r>
                      <a:endParaRPr lang="en-US" sz="1200" dirty="0">
                        <a:solidFill>
                          <a:schemeClr val="bg1"/>
                        </a:solidFill>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Monday to Friday, 7am-9pm, Pacific Time</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星期一到五</a:t>
                      </a:r>
                      <a:r>
                        <a:rPr lang="en-US" altLang="zh-TW" sz="1200" dirty="0">
                          <a:solidFill>
                            <a:schemeClr val="bg1"/>
                          </a:solidFill>
                          <a:latin typeface="Verdana" charset="0"/>
                          <a:ea typeface="Verdana" charset="0"/>
                          <a:cs typeface="Verdana" charset="0"/>
                        </a:rPr>
                        <a:t>, 7am-9pm</a:t>
                      </a:r>
                      <a:r>
                        <a:rPr lang="en-US" altLang="zh-TW" sz="1200" baseline="0" dirty="0">
                          <a:solidFill>
                            <a:schemeClr val="bg1"/>
                          </a:solidFill>
                          <a:latin typeface="Verdana" charset="0"/>
                          <a:ea typeface="Verdana" charset="0"/>
                          <a:cs typeface="Verdana" charset="0"/>
                        </a:rPr>
                        <a:t> </a:t>
                      </a:r>
                      <a:r>
                        <a:rPr lang="ja-JP" altLang="en-US" sz="1200" baseline="0" dirty="0">
                          <a:solidFill>
                            <a:schemeClr val="bg1"/>
                          </a:solidFill>
                          <a:latin typeface="Verdana" charset="0"/>
                          <a:ea typeface="Verdana" charset="0"/>
                          <a:cs typeface="Verdana" charset="0"/>
                        </a:rPr>
                        <a:t>太平洋標準時間</a:t>
                      </a:r>
                      <a:endParaRPr lang="en-US" sz="1200" dirty="0">
                        <a:solidFill>
                          <a:schemeClr val="bg1"/>
                        </a:solidFill>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Mandarin</a:t>
                      </a:r>
                      <a:r>
                        <a:rPr lang="mr-IN" sz="1200" dirty="0">
                          <a:solidFill>
                            <a:schemeClr val="bg1"/>
                          </a:solidFill>
                          <a:latin typeface="Verdana" charset="0"/>
                          <a:ea typeface="Verdana" charset="0"/>
                          <a:cs typeface="Verdana" charset="0"/>
                        </a:rPr>
                        <a:t>, </a:t>
                      </a:r>
                      <a:r>
                        <a:rPr lang="en-US" sz="1200" dirty="0">
                          <a:solidFill>
                            <a:schemeClr val="bg1"/>
                          </a:solidFill>
                          <a:latin typeface="Verdana" charset="0"/>
                          <a:ea typeface="Verdana" charset="0"/>
                          <a:cs typeface="Verdana" charset="0"/>
                        </a:rPr>
                        <a:t>Cantonese </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國語</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 粵語</a:t>
                      </a:r>
                      <a:r>
                        <a:rPr lang="en-US" altLang="zh-CN" sz="1200" dirty="0">
                          <a:solidFill>
                            <a:schemeClr val="bg1"/>
                          </a:solidFill>
                          <a:latin typeface="Verdana" charset="0"/>
                          <a:ea typeface="Verdana" charset="0"/>
                          <a:cs typeface="Verdana" charset="0"/>
                        </a:rPr>
                        <a:t>)</a:t>
                      </a:r>
                      <a:r>
                        <a:rPr lang="en-US" sz="1200" dirty="0">
                          <a:solidFill>
                            <a:schemeClr val="bg1"/>
                          </a:solidFill>
                          <a:latin typeface="Verdana" charset="0"/>
                          <a:ea typeface="Verdana" charset="0"/>
                          <a:cs typeface="Verdana" charset="0"/>
                        </a:rPr>
                        <a:t>:</a:t>
                      </a:r>
                      <a:r>
                        <a:rPr lang="en-US" sz="1200" baseline="0" dirty="0">
                          <a:solidFill>
                            <a:schemeClr val="bg1"/>
                          </a:solidFill>
                          <a:latin typeface="Verdana" charset="0"/>
                          <a:ea typeface="Verdana" charset="0"/>
                          <a:cs typeface="Verdana" charset="0"/>
                        </a:rPr>
                        <a:t> </a:t>
                      </a:r>
                      <a:r>
                        <a:rPr lang="mr-IN" sz="1200" dirty="0">
                          <a:solidFill>
                            <a:schemeClr val="bg1"/>
                          </a:solidFill>
                          <a:latin typeface="Verdana" charset="0"/>
                          <a:ea typeface="Verdana" charset="0"/>
                          <a:cs typeface="Verdana" charset="0"/>
                        </a:rPr>
                        <a:t>1-800-838-8917</a:t>
                      </a:r>
                      <a:endParaRPr lang="en-US" sz="1200" dirty="0">
                        <a:solidFill>
                          <a:schemeClr val="bg1"/>
                        </a:solidFill>
                        <a:latin typeface="Verdana" charset="0"/>
                        <a:ea typeface="Verdana" charset="0"/>
                        <a:cs typeface="Verdana" charset="0"/>
                      </a:endParaRPr>
                    </a:p>
                    <a:p>
                      <a:r>
                        <a:rPr lang="en-US" sz="1200" dirty="0">
                          <a:solidFill>
                            <a:schemeClr val="bg1"/>
                          </a:solidFill>
                          <a:latin typeface="Verdana" charset="0"/>
                          <a:ea typeface="Verdana" charset="0"/>
                          <a:cs typeface="Verdana" charset="0"/>
                        </a:rPr>
                        <a:t>Korean</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韓語</a:t>
                      </a:r>
                      <a:r>
                        <a:rPr lang="en-US" altLang="zh-CN" sz="1200" dirty="0">
                          <a:solidFill>
                            <a:schemeClr val="bg1"/>
                          </a:solidFill>
                          <a:latin typeface="Verdana" charset="0"/>
                          <a:ea typeface="Verdana" charset="0"/>
                          <a:cs typeface="Verdana" charset="0"/>
                        </a:rPr>
                        <a:t>)</a:t>
                      </a:r>
                      <a:r>
                        <a:rPr lang="en-US" sz="1200" dirty="0">
                          <a:solidFill>
                            <a:schemeClr val="bg1"/>
                          </a:solidFill>
                          <a:latin typeface="Verdana" charset="0"/>
                          <a:ea typeface="Verdana" charset="0"/>
                          <a:cs typeface="Verdana" charset="0"/>
                        </a:rPr>
                        <a:t>:</a:t>
                      </a:r>
                      <a:r>
                        <a:rPr lang="en-US" sz="1200" baseline="0" dirty="0">
                          <a:solidFill>
                            <a:schemeClr val="bg1"/>
                          </a:solidFill>
                          <a:latin typeface="Verdana" charset="0"/>
                          <a:ea typeface="Verdana" charset="0"/>
                          <a:cs typeface="Verdana" charset="0"/>
                        </a:rPr>
                        <a:t> </a:t>
                      </a:r>
                      <a:r>
                        <a:rPr lang="mr-IN" sz="1200" dirty="0">
                          <a:solidFill>
                            <a:schemeClr val="bg1"/>
                          </a:solidFill>
                          <a:latin typeface="Verdana" charset="0"/>
                          <a:ea typeface="Verdana" charset="0"/>
                          <a:cs typeface="Verdana" charset="0"/>
                        </a:rPr>
                        <a:t>1-800-556-5564</a:t>
                      </a:r>
                      <a:endParaRPr lang="en-US" sz="1200" dirty="0">
                        <a:solidFill>
                          <a:schemeClr val="bg1"/>
                        </a:solidFill>
                        <a:latin typeface="Verdana" charset="0"/>
                        <a:ea typeface="Verdana" charset="0"/>
                        <a:cs typeface="Verdana" charset="0"/>
                      </a:endParaRPr>
                    </a:p>
                    <a:p>
                      <a:r>
                        <a:rPr lang="en-US" sz="1200" dirty="0">
                          <a:solidFill>
                            <a:schemeClr val="bg1"/>
                          </a:solidFill>
                          <a:latin typeface="Verdana" charset="0"/>
                          <a:ea typeface="Verdana" charset="0"/>
                          <a:cs typeface="Verdana" charset="0"/>
                        </a:rPr>
                        <a:t>Vietnamese</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越南語</a:t>
                      </a:r>
                      <a:r>
                        <a:rPr lang="en-US" altLang="zh-CN" sz="1200" dirty="0">
                          <a:solidFill>
                            <a:schemeClr val="bg1"/>
                          </a:solidFill>
                          <a:latin typeface="Verdana" charset="0"/>
                          <a:ea typeface="Verdana" charset="0"/>
                          <a:cs typeface="Verdana" charset="0"/>
                        </a:rPr>
                        <a:t>)</a:t>
                      </a:r>
                      <a:r>
                        <a:rPr lang="en-US" sz="1200" dirty="0">
                          <a:solidFill>
                            <a:schemeClr val="bg1"/>
                          </a:solidFill>
                          <a:latin typeface="Verdana" charset="0"/>
                          <a:ea typeface="Verdana" charset="0"/>
                          <a:cs typeface="Verdana" charset="0"/>
                        </a:rPr>
                        <a:t>:</a:t>
                      </a:r>
                      <a:r>
                        <a:rPr lang="en-US" sz="1200" baseline="0" dirty="0">
                          <a:solidFill>
                            <a:schemeClr val="bg1"/>
                          </a:solidFill>
                          <a:latin typeface="Verdana" charset="0"/>
                          <a:ea typeface="Verdana" charset="0"/>
                          <a:cs typeface="Verdana" charset="0"/>
                        </a:rPr>
                        <a:t> </a:t>
                      </a:r>
                      <a:r>
                        <a:rPr lang="mr-IN" sz="1200" dirty="0">
                          <a:solidFill>
                            <a:schemeClr val="bg1"/>
                          </a:solidFill>
                          <a:latin typeface="Verdana" charset="0"/>
                          <a:ea typeface="Verdana" charset="0"/>
                          <a:cs typeface="Verdana" charset="0"/>
                        </a:rPr>
                        <a:t>1-800-778-8440</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11829707" y="19120"/>
            <a:ext cx="348172" cy="369332"/>
          </a:xfrm>
          <a:prstGeom prst="rect">
            <a:avLst/>
          </a:prstGeom>
        </p:spPr>
        <p:txBody>
          <a:bodyPr wrap="none">
            <a:spAutoFit/>
          </a:bodyPr>
          <a:lstStyle/>
          <a:p>
            <a:r>
              <a:rPr lang="mr-IN" b="1" dirty="0">
                <a:latin typeface="Verdana" charset="0"/>
                <a:ea typeface="Verdana" charset="0"/>
                <a:cs typeface="Verdana" charset="0"/>
              </a:rPr>
              <a:t>1</a:t>
            </a:r>
            <a:endParaRPr lang="en-US" b="1" dirty="0"/>
          </a:p>
        </p:txBody>
      </p:sp>
      <p:pic>
        <p:nvPicPr>
          <p:cNvPr id="6" name="Picture 5">
            <a:extLst>
              <a:ext uri="{FF2B5EF4-FFF2-40B4-BE49-F238E27FC236}">
                <a16:creationId xmlns:a16="http://schemas.microsoft.com/office/drawing/2014/main" id="{CD7AF520-2857-42B1-92FB-9BC8F72C54F8}"/>
              </a:ext>
            </a:extLst>
          </p:cNvPr>
          <p:cNvPicPr>
            <a:picLocks noChangeAspect="1"/>
          </p:cNvPicPr>
          <p:nvPr/>
        </p:nvPicPr>
        <p:blipFill>
          <a:blip r:embed="rId2"/>
          <a:stretch>
            <a:fillRect/>
          </a:stretch>
        </p:blipFill>
        <p:spPr>
          <a:xfrm>
            <a:off x="11276373" y="1226501"/>
            <a:ext cx="828819" cy="625249"/>
          </a:xfrm>
          <a:prstGeom prst="rect">
            <a:avLst/>
          </a:prstGeom>
        </p:spPr>
      </p:pic>
    </p:spTree>
    <p:extLst>
      <p:ext uri="{BB962C8B-B14F-4D97-AF65-F5344CB8AC3E}">
        <p14:creationId xmlns:p14="http://schemas.microsoft.com/office/powerpoint/2010/main" val="2031717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0000" y="144380"/>
            <a:ext cx="10571998" cy="1612232"/>
          </a:xfrm>
        </p:spPr>
        <p:txBody>
          <a:bodyPr/>
          <a:lstStyle/>
          <a:p>
            <a:pPr algn="ctr"/>
            <a:r>
              <a:rPr lang="en-US" sz="3600" dirty="0">
                <a:solidFill>
                  <a:schemeClr val="bg1"/>
                </a:solidFill>
                <a:latin typeface="Verdana" charset="0"/>
                <a:ea typeface="Verdana" charset="0"/>
                <a:cs typeface="Verdana" charset="0"/>
              </a:rPr>
              <a:t>Quit Smoking Resources List by Region</a:t>
            </a:r>
            <a:br>
              <a:rPr lang="en-US" sz="3600" dirty="0">
                <a:solidFill>
                  <a:schemeClr val="bg1"/>
                </a:solidFill>
                <a:latin typeface="Verdana" charset="0"/>
                <a:ea typeface="Verdana" charset="0"/>
                <a:cs typeface="Verdana" charset="0"/>
              </a:rPr>
            </a:br>
            <a:r>
              <a:rPr lang="zh-TW" altLang="en-US" sz="3600" dirty="0">
                <a:solidFill>
                  <a:schemeClr val="bg1"/>
                </a:solidFill>
                <a:latin typeface="Verdana" charset="0"/>
                <a:ea typeface="Verdana" charset="0"/>
                <a:cs typeface="Verdana" charset="0"/>
              </a:rPr>
              <a:t> </a:t>
            </a:r>
            <a:r>
              <a:rPr lang="zh-CN" altLang="en-US" sz="3600" dirty="0">
                <a:solidFill>
                  <a:schemeClr val="bg1"/>
                </a:solidFill>
                <a:latin typeface="Verdana" charset="0"/>
                <a:ea typeface="Verdana" charset="0"/>
                <a:cs typeface="Verdana" charset="0"/>
              </a:rPr>
              <a:t>戒煙</a:t>
            </a:r>
            <a:r>
              <a:rPr lang="zh-TW" altLang="en-US" sz="3600" dirty="0">
                <a:solidFill>
                  <a:schemeClr val="bg1"/>
                </a:solidFill>
                <a:latin typeface="Verdana" charset="0"/>
                <a:ea typeface="Verdana" charset="0"/>
                <a:cs typeface="Verdana" charset="0"/>
              </a:rPr>
              <a:t>資源按地區排列</a:t>
            </a:r>
            <a:br>
              <a:rPr lang="en-US" altLang="zh-TW" sz="3600" dirty="0">
                <a:solidFill>
                  <a:schemeClr val="bg1"/>
                </a:solidFill>
                <a:latin typeface="Verdana" charset="0"/>
                <a:ea typeface="Verdana" charset="0"/>
                <a:cs typeface="Verdana" charset="0"/>
              </a:rPr>
            </a:br>
            <a:r>
              <a:rPr lang="en-US" altLang="zh-TW" sz="3600" dirty="0">
                <a:solidFill>
                  <a:schemeClr val="bg1"/>
                </a:solidFill>
                <a:latin typeface="Verdana" charset="0"/>
                <a:ea typeface="Verdana" charset="0"/>
                <a:cs typeface="Verdana" charset="0"/>
              </a:rPr>
              <a:t>New York City </a:t>
            </a:r>
            <a:r>
              <a:rPr lang="zh-CN" altLang="en-US" sz="3600" dirty="0">
                <a:solidFill>
                  <a:schemeClr val="bg1"/>
                </a:solidFill>
                <a:latin typeface="Verdana" charset="0"/>
                <a:ea typeface="Verdana" charset="0"/>
                <a:cs typeface="Verdana" charset="0"/>
              </a:rPr>
              <a:t>紐約市</a:t>
            </a:r>
            <a:endParaRPr lang="en-US" sz="3600" dirty="0">
              <a:solidFill>
                <a:schemeClr val="bg1"/>
              </a:solidFill>
              <a:latin typeface="Verdana" charset="0"/>
              <a:ea typeface="Verdana" charset="0"/>
              <a:cs typeface="Verdana" charset="0"/>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1218462893"/>
              </p:ext>
            </p:extLst>
          </p:nvPr>
        </p:nvGraphicFramePr>
        <p:xfrm>
          <a:off x="164431" y="2318752"/>
          <a:ext cx="11863136" cy="393192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dirty="0">
                          <a:solidFill>
                            <a:schemeClr val="bg1"/>
                          </a:solidFill>
                          <a:latin typeface="Verdana" charset="0"/>
                          <a:ea typeface="Verdana" charset="0"/>
                          <a:cs typeface="Verdana" charset="0"/>
                        </a:rPr>
                        <a:t>Organization</a:t>
                      </a:r>
                    </a:p>
                    <a:p>
                      <a:pPr algn="l"/>
                      <a:r>
                        <a:rPr lang="zh-CN" altLang="en-US" sz="1200" dirty="0">
                          <a:solidFill>
                            <a:schemeClr val="bg1"/>
                          </a:solidFill>
                          <a:latin typeface="Verdana" charset="0"/>
                          <a:ea typeface="Verdana" charset="0"/>
                          <a:cs typeface="Verdana" charset="0"/>
                        </a:rPr>
                        <a:t>機構</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Services</a:t>
                      </a:r>
                    </a:p>
                    <a:p>
                      <a:pPr algn="l"/>
                      <a:r>
                        <a:rPr lang="zh-CN" altLang="en-US" sz="1200" dirty="0">
                          <a:solidFill>
                            <a:schemeClr val="bg1"/>
                          </a:solidFill>
                          <a:latin typeface="Verdana" charset="0"/>
                          <a:ea typeface="Verdana" charset="0"/>
                          <a:cs typeface="Verdana" charset="0"/>
                        </a:rPr>
                        <a:t>服務</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Hours</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of</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Operation</a:t>
                      </a:r>
                    </a:p>
                    <a:p>
                      <a:pPr algn="l"/>
                      <a:r>
                        <a:rPr lang="zh-TW" altLang="en-US" sz="1200" dirty="0">
                          <a:solidFill>
                            <a:schemeClr val="bg1"/>
                          </a:solidFill>
                          <a:latin typeface="Verdana" charset="0"/>
                          <a:ea typeface="Verdana" charset="0"/>
                          <a:cs typeface="Verdana" charset="0"/>
                        </a:rPr>
                        <a:t>服務時間</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Contact</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Info</a:t>
                      </a:r>
                    </a:p>
                    <a:p>
                      <a:pPr algn="l"/>
                      <a:r>
                        <a:rPr lang="zh-CN" altLang="en-US" sz="1200" dirty="0">
                          <a:solidFill>
                            <a:schemeClr val="bg1"/>
                          </a:solidFill>
                          <a:latin typeface="Verdana" charset="0"/>
                          <a:ea typeface="Verdana" charset="0"/>
                          <a:cs typeface="Verdana" charset="0"/>
                        </a:rPr>
                        <a:t>聯絡方式</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dirty="0">
                          <a:solidFill>
                            <a:schemeClr val="bg1"/>
                          </a:solidFill>
                          <a:latin typeface="Verdana" charset="0"/>
                          <a:ea typeface="Verdana" charset="0"/>
                          <a:cs typeface="Verdana" charset="0"/>
                        </a:rPr>
                        <a:t>New York City Asian Americans for Equality (AAFE)</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亞洲人平等會</a:t>
                      </a:r>
                      <a:endParaRPr lang="en-US" sz="1200" dirty="0">
                        <a:solidFill>
                          <a:schemeClr val="bg1"/>
                        </a:solidFill>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A community-based organization that offers free individual counseling, help developing a quit plan, and free nicotine replacement therapy if eligible.</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我們是一個社區性的組織，在這裡我們將提供免費的個人戒菸諮詢，制定戒菸計劃。符合條件者，我們將提供免費的</a:t>
                      </a:r>
                      <a:r>
                        <a:rPr lang="en-US" altLang="zh-TW" sz="1200" dirty="0">
                          <a:solidFill>
                            <a:schemeClr val="bg1"/>
                          </a:solidFill>
                          <a:latin typeface="Verdana" charset="0"/>
                          <a:ea typeface="Verdana" charset="0"/>
                          <a:cs typeface="Verdana" charset="0"/>
                        </a:rPr>
                        <a:t> </a:t>
                      </a:r>
                      <a:r>
                        <a:rPr lang="zh-TW" altLang="en-US" sz="1200" dirty="0">
                          <a:solidFill>
                            <a:schemeClr val="bg1"/>
                          </a:solidFill>
                          <a:latin typeface="Verdana" charset="0"/>
                          <a:ea typeface="Verdana" charset="0"/>
                          <a:cs typeface="Verdana" charset="0"/>
                        </a:rPr>
                        <a:t>“尼古丁替代療法”。</a:t>
                      </a:r>
                      <a:endParaRPr lang="en-US" sz="1200" dirty="0">
                        <a:solidFill>
                          <a:schemeClr val="bg1"/>
                        </a:solidFill>
                        <a:latin typeface="Verdana" charset="0"/>
                        <a:ea typeface="Verdana" charset="0"/>
                        <a:cs typeface="Verdana" charset="0"/>
                      </a:endParaRPr>
                    </a:p>
                  </a:txBody>
                  <a:tcPr/>
                </a:tc>
                <a:tc>
                  <a:txBody>
                    <a:bodyPr/>
                    <a:lstStyle/>
                    <a:p>
                      <a:endParaRPr lang="en-US" sz="1200" dirty="0">
                        <a:solidFill>
                          <a:schemeClr val="bg1"/>
                        </a:solidFill>
                        <a:latin typeface="Verdana" charset="0"/>
                        <a:ea typeface="Verdana" charset="0"/>
                        <a:cs typeface="Verdana" charset="0"/>
                      </a:endParaRPr>
                    </a:p>
                  </a:txBody>
                  <a:tcPr/>
                </a:tc>
                <a:tc>
                  <a:txBody>
                    <a:bodyPr/>
                    <a:lstStyle/>
                    <a:p>
                      <a:r>
                        <a:rPr lang="en-US" altLang="zh-CN" sz="1200" dirty="0">
                          <a:solidFill>
                            <a:schemeClr val="bg1"/>
                          </a:solidFill>
                          <a:latin typeface="Verdana" charset="0"/>
                          <a:ea typeface="Verdana" charset="0"/>
                          <a:cs typeface="Verdana" charset="0"/>
                        </a:rPr>
                        <a:t>English,</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Mandarin,</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Cantonese</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英文</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國語</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粵語</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a:t>
                      </a:r>
                      <a:endParaRPr lang="en-US" altLang="zh-CN" sz="1200" baseline="0" dirty="0">
                        <a:solidFill>
                          <a:schemeClr val="bg1"/>
                        </a:solidFill>
                        <a:latin typeface="Verdana" charset="0"/>
                        <a:ea typeface="Verdana" charset="0"/>
                        <a:cs typeface="Verdana" charset="0"/>
                      </a:endParaRPr>
                    </a:p>
                    <a:p>
                      <a:r>
                        <a:rPr lang="mr-IN" sz="1200" dirty="0">
                          <a:solidFill>
                            <a:schemeClr val="bg1"/>
                          </a:solidFill>
                          <a:latin typeface="Verdana" charset="0"/>
                          <a:ea typeface="Verdana" charset="0"/>
                          <a:cs typeface="Verdana" charset="0"/>
                        </a:rPr>
                        <a:t>1-212-979-8988 </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r h="370840">
                <a:tc>
                  <a:txBody>
                    <a:bodyPr/>
                    <a:lstStyle/>
                    <a:p>
                      <a:r>
                        <a:rPr lang="en-US" sz="1200" dirty="0">
                          <a:solidFill>
                            <a:schemeClr val="bg1"/>
                          </a:solidFill>
                          <a:latin typeface="Verdana" charset="0"/>
                          <a:ea typeface="Verdana" charset="0"/>
                          <a:cs typeface="Verdana" charset="0"/>
                        </a:rPr>
                        <a:t>Charles B. Wang Community Health Center (CBWCHC)</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王嘉廉社區醫療中心</a:t>
                      </a:r>
                      <a:endParaRPr lang="en-US" sz="1200" dirty="0">
                        <a:solidFill>
                          <a:schemeClr val="bg1"/>
                        </a:solidFill>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A community health center that offers free in person and phone counseling to patients and community members by a trained health coach and offers free nicotine patches and gum for eligible smokers.</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我們是一個社區健康中心，提供免費的來訪及電話諮詢，社區成員也可接受健康訓練。同時，符合條件者，我們將為吸煙者提供免費的</a:t>
                      </a:r>
                      <a:r>
                        <a:rPr lang="zh-CN" altLang="en-US" sz="1200" dirty="0">
                          <a:solidFill>
                            <a:schemeClr val="bg1"/>
                          </a:solidFill>
                          <a:latin typeface="Verdana" charset="0"/>
                          <a:ea typeface="Verdana" charset="0"/>
                          <a:cs typeface="Verdana" charset="0"/>
                        </a:rPr>
                        <a:t> </a:t>
                      </a:r>
                      <a:r>
                        <a:rPr lang="zh-TW" altLang="en-US" sz="1200" dirty="0">
                          <a:solidFill>
                            <a:schemeClr val="bg1"/>
                          </a:solidFill>
                          <a:latin typeface="Verdana" charset="0"/>
                          <a:ea typeface="Verdana" charset="0"/>
                          <a:cs typeface="Verdana" charset="0"/>
                        </a:rPr>
                        <a:t>“尼古丁替代療法”。</a:t>
                      </a:r>
                      <a:endParaRPr lang="en-US" sz="1200" dirty="0">
                        <a:solidFill>
                          <a:schemeClr val="bg1"/>
                        </a:solidFill>
                        <a:latin typeface="Verdana" charset="0"/>
                        <a:ea typeface="Verdana" charset="0"/>
                        <a:cs typeface="Verdana" charset="0"/>
                      </a:endParaRPr>
                    </a:p>
                  </a:txBody>
                  <a:tcPr/>
                </a:tc>
                <a:tc>
                  <a:txBody>
                    <a:bodyPr/>
                    <a:lstStyle/>
                    <a:p>
                      <a:endParaRPr lang="en-US" sz="1200" dirty="0">
                        <a:solidFill>
                          <a:schemeClr val="bg1"/>
                        </a:solidFill>
                        <a:latin typeface="Verdana" charset="0"/>
                        <a:ea typeface="Verdana" charset="0"/>
                        <a:cs typeface="Verdana" charset="0"/>
                      </a:endParaRPr>
                    </a:p>
                  </a:txBody>
                  <a:tcPr/>
                </a:tc>
                <a:tc>
                  <a:txBody>
                    <a:bodyPr/>
                    <a:lstStyle/>
                    <a:p>
                      <a:r>
                        <a:rPr lang="en-US" altLang="zh-CN" sz="1200" dirty="0">
                          <a:solidFill>
                            <a:schemeClr val="bg1"/>
                          </a:solidFill>
                          <a:latin typeface="Verdana" charset="0"/>
                          <a:ea typeface="Verdana" charset="0"/>
                          <a:cs typeface="Verdana" charset="0"/>
                        </a:rPr>
                        <a:t>English,</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Mandarin,</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Cantonese</a:t>
                      </a:r>
                      <a:r>
                        <a:rPr lang="zh-CN" altLang="en-US" sz="1200" baseline="0" dirty="0">
                          <a:solidFill>
                            <a:schemeClr val="bg1"/>
                          </a:solidFill>
                          <a:latin typeface="Verdana" charset="0"/>
                          <a:ea typeface="Verdana" charset="0"/>
                          <a:cs typeface="Verdana" charset="0"/>
                        </a:rPr>
                        <a:t> </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英文</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國語</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粵語</a:t>
                      </a:r>
                      <a:r>
                        <a:rPr lang="en-US" altLang="zh-CN" sz="1200" baseline="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a:t>
                      </a:r>
                      <a:endParaRPr lang="en-US" altLang="zh-CN" sz="1200" baseline="0" dirty="0">
                        <a:solidFill>
                          <a:schemeClr val="bg1"/>
                        </a:solidFill>
                        <a:latin typeface="Verdana" charset="0"/>
                        <a:ea typeface="Verdana" charset="0"/>
                        <a:cs typeface="Verdana" charset="0"/>
                      </a:endParaRPr>
                    </a:p>
                    <a:p>
                      <a:r>
                        <a:rPr lang="mr-IN" sz="1200" dirty="0">
                          <a:solidFill>
                            <a:schemeClr val="bg1"/>
                          </a:solidFill>
                          <a:latin typeface="Verdana" charset="0"/>
                          <a:ea typeface="Verdana" charset="0"/>
                          <a:cs typeface="Verdana" charset="0"/>
                        </a:rPr>
                        <a:t>1-212-966-0461</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11829707" y="19120"/>
            <a:ext cx="348172" cy="369332"/>
          </a:xfrm>
          <a:prstGeom prst="rect">
            <a:avLst/>
          </a:prstGeom>
        </p:spPr>
        <p:txBody>
          <a:bodyPr wrap="none">
            <a:spAutoFit/>
          </a:bodyPr>
          <a:lstStyle/>
          <a:p>
            <a:r>
              <a:rPr lang="en-US" altLang="zh-CN" b="1" dirty="0">
                <a:latin typeface="Verdana" charset="0"/>
                <a:ea typeface="Verdana" charset="0"/>
                <a:cs typeface="Verdana" charset="0"/>
              </a:rPr>
              <a:t>4</a:t>
            </a:r>
            <a:endParaRPr lang="en-US" b="1" dirty="0"/>
          </a:p>
        </p:txBody>
      </p:sp>
      <p:pic>
        <p:nvPicPr>
          <p:cNvPr id="8" name="Picture 7">
            <a:extLst>
              <a:ext uri="{FF2B5EF4-FFF2-40B4-BE49-F238E27FC236}">
                <a16:creationId xmlns:a16="http://schemas.microsoft.com/office/drawing/2014/main" id="{C36C6844-3EE4-42A4-82EC-626F06012E94}"/>
              </a:ext>
            </a:extLst>
          </p:cNvPr>
          <p:cNvPicPr>
            <a:picLocks noChangeAspect="1"/>
          </p:cNvPicPr>
          <p:nvPr/>
        </p:nvPicPr>
        <p:blipFill>
          <a:blip r:embed="rId2"/>
          <a:stretch>
            <a:fillRect/>
          </a:stretch>
        </p:blipFill>
        <p:spPr>
          <a:xfrm>
            <a:off x="11276373" y="1226501"/>
            <a:ext cx="828819" cy="625249"/>
          </a:xfrm>
          <a:prstGeom prst="rect">
            <a:avLst/>
          </a:prstGeom>
        </p:spPr>
      </p:pic>
    </p:spTree>
    <p:extLst>
      <p:ext uri="{BB962C8B-B14F-4D97-AF65-F5344CB8AC3E}">
        <p14:creationId xmlns:p14="http://schemas.microsoft.com/office/powerpoint/2010/main" val="795796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0000" y="144380"/>
            <a:ext cx="10571998" cy="1612232"/>
          </a:xfrm>
        </p:spPr>
        <p:txBody>
          <a:bodyPr/>
          <a:lstStyle/>
          <a:p>
            <a:pPr algn="ctr"/>
            <a:r>
              <a:rPr lang="en-US" sz="3600" dirty="0">
                <a:solidFill>
                  <a:schemeClr val="bg1"/>
                </a:solidFill>
                <a:latin typeface="Verdana" charset="0"/>
                <a:ea typeface="Verdana" charset="0"/>
                <a:cs typeface="Verdana" charset="0"/>
              </a:rPr>
              <a:t>Quit Smoking Resources List by Region</a:t>
            </a:r>
            <a:br>
              <a:rPr lang="en-US" sz="3600" dirty="0">
                <a:solidFill>
                  <a:schemeClr val="bg1"/>
                </a:solidFill>
                <a:latin typeface="Verdana" charset="0"/>
                <a:ea typeface="Verdana" charset="0"/>
                <a:cs typeface="Verdana" charset="0"/>
              </a:rPr>
            </a:br>
            <a:r>
              <a:rPr lang="zh-TW" altLang="en-US" sz="3600" dirty="0">
                <a:solidFill>
                  <a:schemeClr val="bg1"/>
                </a:solidFill>
                <a:latin typeface="Verdana" charset="0"/>
                <a:ea typeface="Verdana" charset="0"/>
                <a:cs typeface="Verdana" charset="0"/>
              </a:rPr>
              <a:t> </a:t>
            </a:r>
            <a:r>
              <a:rPr lang="zh-CN" altLang="en-US" sz="3600" dirty="0">
                <a:solidFill>
                  <a:schemeClr val="bg1"/>
                </a:solidFill>
                <a:latin typeface="Verdana" charset="0"/>
                <a:ea typeface="Verdana" charset="0"/>
                <a:cs typeface="Verdana" charset="0"/>
              </a:rPr>
              <a:t>戒煙</a:t>
            </a:r>
            <a:r>
              <a:rPr lang="zh-TW" altLang="en-US" sz="3600" dirty="0">
                <a:solidFill>
                  <a:schemeClr val="bg1"/>
                </a:solidFill>
                <a:latin typeface="Verdana" charset="0"/>
                <a:ea typeface="Verdana" charset="0"/>
                <a:cs typeface="Verdana" charset="0"/>
              </a:rPr>
              <a:t>資源按地區排列</a:t>
            </a:r>
            <a:br>
              <a:rPr lang="en-US" altLang="zh-TW" sz="3600" dirty="0">
                <a:solidFill>
                  <a:schemeClr val="bg1"/>
                </a:solidFill>
                <a:latin typeface="Verdana" charset="0"/>
                <a:ea typeface="Verdana" charset="0"/>
                <a:cs typeface="Verdana" charset="0"/>
              </a:rPr>
            </a:br>
            <a:r>
              <a:rPr lang="en-US" altLang="zh-TW" sz="3600" dirty="0">
                <a:solidFill>
                  <a:schemeClr val="bg1"/>
                </a:solidFill>
                <a:latin typeface="Verdana" charset="0"/>
                <a:ea typeface="Verdana" charset="0"/>
                <a:cs typeface="Verdana" charset="0"/>
              </a:rPr>
              <a:t>New York State </a:t>
            </a:r>
            <a:r>
              <a:rPr lang="zh-CN" altLang="en-US" sz="3600" dirty="0">
                <a:solidFill>
                  <a:schemeClr val="bg1"/>
                </a:solidFill>
                <a:latin typeface="Verdana" charset="0"/>
                <a:ea typeface="Verdana" charset="0"/>
                <a:cs typeface="Verdana" charset="0"/>
              </a:rPr>
              <a:t>紐約州</a:t>
            </a:r>
            <a:endParaRPr lang="en-US" sz="3600" dirty="0">
              <a:solidFill>
                <a:schemeClr val="bg1"/>
              </a:solidFill>
              <a:latin typeface="Verdana" charset="0"/>
              <a:ea typeface="Verdana" charset="0"/>
              <a:cs typeface="Verdana" charset="0"/>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863869791"/>
              </p:ext>
            </p:extLst>
          </p:nvPr>
        </p:nvGraphicFramePr>
        <p:xfrm>
          <a:off x="164431" y="2318752"/>
          <a:ext cx="11863136" cy="164592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dirty="0">
                          <a:solidFill>
                            <a:schemeClr val="bg1"/>
                          </a:solidFill>
                          <a:latin typeface="Verdana" charset="0"/>
                          <a:ea typeface="Verdana" charset="0"/>
                          <a:cs typeface="Verdana" charset="0"/>
                        </a:rPr>
                        <a:t>Organization</a:t>
                      </a:r>
                    </a:p>
                    <a:p>
                      <a:pPr algn="l"/>
                      <a:r>
                        <a:rPr lang="zh-CN" altLang="en-US" sz="1200" dirty="0">
                          <a:solidFill>
                            <a:schemeClr val="bg1"/>
                          </a:solidFill>
                          <a:latin typeface="Verdana" charset="0"/>
                          <a:ea typeface="Verdana" charset="0"/>
                          <a:cs typeface="Verdana" charset="0"/>
                        </a:rPr>
                        <a:t>機構</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Services</a:t>
                      </a:r>
                    </a:p>
                    <a:p>
                      <a:pPr algn="l"/>
                      <a:r>
                        <a:rPr lang="zh-CN" altLang="en-US" sz="1200" dirty="0">
                          <a:solidFill>
                            <a:schemeClr val="bg1"/>
                          </a:solidFill>
                          <a:latin typeface="Verdana" charset="0"/>
                          <a:ea typeface="Verdana" charset="0"/>
                          <a:cs typeface="Verdana" charset="0"/>
                        </a:rPr>
                        <a:t>服務</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Hours</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of</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Operation</a:t>
                      </a:r>
                    </a:p>
                    <a:p>
                      <a:pPr algn="l"/>
                      <a:r>
                        <a:rPr lang="zh-TW" altLang="en-US" sz="1200" dirty="0">
                          <a:solidFill>
                            <a:schemeClr val="bg1"/>
                          </a:solidFill>
                          <a:latin typeface="Verdana" charset="0"/>
                          <a:ea typeface="Verdana" charset="0"/>
                          <a:cs typeface="Verdana" charset="0"/>
                        </a:rPr>
                        <a:t>服務時間</a:t>
                      </a:r>
                      <a:endParaRPr lang="en-US" sz="1200" dirty="0">
                        <a:solidFill>
                          <a:schemeClr val="bg1"/>
                        </a:solidFill>
                        <a:latin typeface="Verdana" charset="0"/>
                        <a:ea typeface="Verdana" charset="0"/>
                        <a:cs typeface="Verdana" charset="0"/>
                      </a:endParaRPr>
                    </a:p>
                  </a:txBody>
                  <a:tcPr/>
                </a:tc>
                <a:tc>
                  <a:txBody>
                    <a:bodyPr/>
                    <a:lstStyle/>
                    <a:p>
                      <a:pPr algn="l"/>
                      <a:r>
                        <a:rPr lang="en-US" altLang="zh-CN" sz="1200" dirty="0">
                          <a:solidFill>
                            <a:schemeClr val="bg1"/>
                          </a:solidFill>
                          <a:latin typeface="Verdana" charset="0"/>
                          <a:ea typeface="Verdana" charset="0"/>
                          <a:cs typeface="Verdana" charset="0"/>
                        </a:rPr>
                        <a:t>Contact</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Info</a:t>
                      </a:r>
                    </a:p>
                    <a:p>
                      <a:pPr algn="l"/>
                      <a:r>
                        <a:rPr lang="zh-CN" altLang="en-US" sz="1200" dirty="0">
                          <a:solidFill>
                            <a:schemeClr val="bg1"/>
                          </a:solidFill>
                          <a:latin typeface="Verdana" charset="0"/>
                          <a:ea typeface="Verdana" charset="0"/>
                          <a:cs typeface="Verdana" charset="0"/>
                        </a:rPr>
                        <a:t>聯絡方式</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b="0" i="0" kern="1200" dirty="0">
                          <a:solidFill>
                            <a:schemeClr val="bg1"/>
                          </a:solidFill>
                          <a:effectLst/>
                          <a:latin typeface="Verdana" charset="0"/>
                          <a:ea typeface="Verdana" charset="0"/>
                          <a:cs typeface="Verdana" charset="0"/>
                        </a:rPr>
                        <a:t>New York Smokers’ </a:t>
                      </a:r>
                      <a:r>
                        <a:rPr lang="en-US" sz="1200" b="0" i="0" kern="1200" dirty="0" err="1">
                          <a:solidFill>
                            <a:schemeClr val="bg1"/>
                          </a:solidFill>
                          <a:effectLst/>
                          <a:latin typeface="Verdana" charset="0"/>
                          <a:ea typeface="Verdana" charset="0"/>
                          <a:cs typeface="Verdana" charset="0"/>
                        </a:rPr>
                        <a:t>Quitline</a:t>
                      </a:r>
                      <a:endParaRPr lang="en-US" sz="1200" b="0" i="0" kern="1200" dirty="0">
                        <a:solidFill>
                          <a:schemeClr val="bg1"/>
                        </a:solidFill>
                        <a:effectLst/>
                        <a:latin typeface="Verdana" charset="0"/>
                        <a:ea typeface="Verdana" charset="0"/>
                        <a:cs typeface="Verdana" charset="0"/>
                      </a:endParaRPr>
                    </a:p>
                    <a:p>
                      <a:endParaRPr lang="en-US" sz="1200" b="0" i="0" kern="1200" dirty="0">
                        <a:solidFill>
                          <a:schemeClr val="bg1"/>
                        </a:solidFill>
                        <a:effectLst/>
                        <a:latin typeface="Verdana" charset="0"/>
                        <a:ea typeface="Verdana" charset="0"/>
                        <a:cs typeface="Verdan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bg1"/>
                          </a:solidFill>
                          <a:effectLst/>
                          <a:latin typeface="Verdana" charset="0"/>
                          <a:ea typeface="Verdana" charset="0"/>
                          <a:cs typeface="Verdana" charset="0"/>
                        </a:rPr>
                        <a:t>紐約州</a:t>
                      </a:r>
                      <a:r>
                        <a:rPr lang="zh-TW" altLang="en-US" sz="1200" b="0" dirty="0">
                          <a:solidFill>
                            <a:schemeClr val="bg1"/>
                          </a:solidFill>
                          <a:effectLst/>
                          <a:latin typeface="Verdana" charset="0"/>
                          <a:ea typeface="Verdana" charset="0"/>
                          <a:cs typeface="Verdana" charset="0"/>
                        </a:rPr>
                        <a:t>吸煙者幫助熱線</a:t>
                      </a:r>
                      <a:endParaRPr lang="en-US" sz="1200" b="0" dirty="0">
                        <a:solidFill>
                          <a:schemeClr val="bg1"/>
                        </a:solidFill>
                        <a:effectLst/>
                        <a:latin typeface="Verdana" charset="0"/>
                        <a:ea typeface="Verdana" charset="0"/>
                        <a:cs typeface="Verdana" charset="0"/>
                      </a:endParaRPr>
                    </a:p>
                  </a:txBody>
                  <a:tcPr/>
                </a:tc>
                <a:tc>
                  <a:txBody>
                    <a:bodyPr/>
                    <a:lstStyle/>
                    <a:p>
                      <a:r>
                        <a:rPr lang="en-US" sz="1200" dirty="0">
                          <a:solidFill>
                            <a:schemeClr val="bg1"/>
                          </a:solidFill>
                          <a:latin typeface="Verdana" charset="0"/>
                          <a:ea typeface="Verdana" charset="0"/>
                          <a:cs typeface="Verdana" charset="0"/>
                        </a:rPr>
                        <a:t>One-to-one counseling with help developing individualized quit plan. Free nicotine replacement therapy if eligible.</a:t>
                      </a:r>
                    </a:p>
                    <a:p>
                      <a:endParaRPr lang="en-US" sz="1200" dirty="0">
                        <a:solidFill>
                          <a:schemeClr val="bg1"/>
                        </a:solidFill>
                        <a:latin typeface="Verdana" charset="0"/>
                        <a:ea typeface="Verdana" charset="0"/>
                        <a:cs typeface="Verdana" charset="0"/>
                      </a:endParaRPr>
                    </a:p>
                    <a:p>
                      <a:r>
                        <a:rPr lang="zh-TW" altLang="en-US" sz="1200" dirty="0">
                          <a:solidFill>
                            <a:schemeClr val="bg1"/>
                          </a:solidFill>
                          <a:latin typeface="Verdana" charset="0"/>
                          <a:ea typeface="Verdana" charset="0"/>
                          <a:cs typeface="Verdana" charset="0"/>
                        </a:rPr>
                        <a:t>一對一的諮詢服務幫助您制定戒菸計劃。符合條件者，我們將提供免費的</a:t>
                      </a:r>
                      <a:r>
                        <a:rPr lang="zh-CN" altLang="en-US" sz="1200" dirty="0">
                          <a:solidFill>
                            <a:schemeClr val="bg1"/>
                          </a:solidFill>
                          <a:latin typeface="Verdana" charset="0"/>
                          <a:ea typeface="Verdana" charset="0"/>
                          <a:cs typeface="Verdana" charset="0"/>
                        </a:rPr>
                        <a:t> </a:t>
                      </a:r>
                      <a:r>
                        <a:rPr lang="zh-TW" altLang="en-US" sz="1200" dirty="0">
                          <a:solidFill>
                            <a:schemeClr val="bg1"/>
                          </a:solidFill>
                          <a:latin typeface="Verdana" charset="0"/>
                          <a:ea typeface="Verdana" charset="0"/>
                          <a:cs typeface="Verdana" charset="0"/>
                        </a:rPr>
                        <a:t>“尼古丁替代療法”。</a:t>
                      </a:r>
                      <a:endParaRPr lang="en-US" sz="1200" dirty="0">
                        <a:solidFill>
                          <a:schemeClr val="bg1"/>
                        </a:solidFill>
                        <a:latin typeface="Verdana" charset="0"/>
                        <a:ea typeface="Verdana" charset="0"/>
                        <a:cs typeface="Verdana" charset="0"/>
                      </a:endParaRPr>
                    </a:p>
                  </a:txBody>
                  <a:tcPr/>
                </a:tc>
                <a:tc>
                  <a:txBody>
                    <a:bodyPr/>
                    <a:lstStyle/>
                    <a:p>
                      <a:endParaRPr lang="en-US" sz="1200" dirty="0">
                        <a:solidFill>
                          <a:schemeClr val="bg1"/>
                        </a:solidFill>
                        <a:latin typeface="Verdana" charset="0"/>
                        <a:ea typeface="Verdana" charset="0"/>
                        <a:cs typeface="Verdana" charset="0"/>
                      </a:endParaRPr>
                    </a:p>
                  </a:txBody>
                  <a:tcPr/>
                </a:tc>
                <a:tc>
                  <a:txBody>
                    <a:bodyPr/>
                    <a:lstStyle/>
                    <a:p>
                      <a:r>
                        <a:rPr lang="en-US" altLang="zh-CN" sz="1200" dirty="0">
                          <a:solidFill>
                            <a:schemeClr val="bg1"/>
                          </a:solidFill>
                          <a:latin typeface="Verdana" charset="0"/>
                          <a:ea typeface="Verdana" charset="0"/>
                          <a:cs typeface="Verdana" charset="0"/>
                        </a:rPr>
                        <a:t>Website</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網站</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hlinkClick r:id="rId2"/>
                        </a:rPr>
                        <a:t>www.</a:t>
                      </a:r>
                      <a:r>
                        <a:rPr lang="pt-BR" altLang="zh-CN" sz="1200" dirty="0">
                          <a:solidFill>
                            <a:schemeClr val="bg1"/>
                          </a:solidFill>
                          <a:latin typeface="Verdana" charset="0"/>
                          <a:ea typeface="Verdana" charset="0"/>
                          <a:cs typeface="Verdana" charset="0"/>
                          <a:hlinkClick r:id="rId2"/>
                        </a:rPr>
                        <a:t>nysmokefree.com</a:t>
                      </a:r>
                      <a:endParaRPr lang="pt-BR" altLang="zh-CN" sz="1200" dirty="0">
                        <a:solidFill>
                          <a:schemeClr val="bg1"/>
                        </a:solidFill>
                        <a:latin typeface="Verdana" charset="0"/>
                        <a:ea typeface="Verdana" charset="0"/>
                        <a:cs typeface="Verdana" charset="0"/>
                      </a:endParaRPr>
                    </a:p>
                    <a:p>
                      <a:endParaRPr lang="pt-BR" altLang="zh-CN" sz="1200" dirty="0">
                        <a:solidFill>
                          <a:schemeClr val="bg1"/>
                        </a:solidFill>
                        <a:latin typeface="Verdana" charset="0"/>
                        <a:ea typeface="Verdana" charset="0"/>
                        <a:cs typeface="Verdana" charset="0"/>
                      </a:endParaRPr>
                    </a:p>
                    <a:p>
                      <a:r>
                        <a:rPr lang="en-US" altLang="zh-CN" sz="1200" dirty="0">
                          <a:solidFill>
                            <a:schemeClr val="bg1"/>
                          </a:solidFill>
                          <a:latin typeface="Verdana" charset="0"/>
                          <a:ea typeface="Verdana" charset="0"/>
                          <a:cs typeface="Verdana" charset="0"/>
                        </a:rPr>
                        <a:t>English</a:t>
                      </a:r>
                      <a:r>
                        <a:rPr lang="zh-CN" altLang="en-US" sz="1200" dirty="0">
                          <a:solidFill>
                            <a:schemeClr val="bg1"/>
                          </a:solidFill>
                          <a:latin typeface="Verdana" charset="0"/>
                          <a:ea typeface="Verdana" charset="0"/>
                          <a:cs typeface="Verdana" charset="0"/>
                        </a:rPr>
                        <a:t> </a:t>
                      </a:r>
                      <a:r>
                        <a:rPr lang="en-US" altLang="zh-CN" sz="1200" dirty="0">
                          <a:solidFill>
                            <a:schemeClr val="bg1"/>
                          </a:solidFill>
                          <a:latin typeface="Verdana" charset="0"/>
                          <a:ea typeface="Verdana" charset="0"/>
                          <a:cs typeface="Verdana" charset="0"/>
                        </a:rPr>
                        <a:t>(</a:t>
                      </a:r>
                      <a:r>
                        <a:rPr lang="zh-CN" altLang="en-US" sz="1200" dirty="0">
                          <a:solidFill>
                            <a:schemeClr val="bg1"/>
                          </a:solidFill>
                          <a:latin typeface="Verdana" charset="0"/>
                          <a:ea typeface="Verdana" charset="0"/>
                          <a:cs typeface="Verdana" charset="0"/>
                        </a:rPr>
                        <a:t>英文</a:t>
                      </a:r>
                      <a:r>
                        <a:rPr lang="en-US" altLang="zh-CN" sz="1200" dirty="0">
                          <a:solidFill>
                            <a:schemeClr val="bg1"/>
                          </a:solidFill>
                          <a:latin typeface="Verdana" charset="0"/>
                          <a:ea typeface="Verdana" charset="0"/>
                          <a:cs typeface="Verdana" charset="0"/>
                        </a:rPr>
                        <a:t>):</a:t>
                      </a:r>
                      <a:r>
                        <a:rPr lang="zh-CN" altLang="en-US" sz="1200" baseline="0" dirty="0">
                          <a:solidFill>
                            <a:schemeClr val="bg1"/>
                          </a:solidFill>
                          <a:latin typeface="Verdana" charset="0"/>
                          <a:ea typeface="Verdana" charset="0"/>
                          <a:cs typeface="Verdana" charset="0"/>
                        </a:rPr>
                        <a:t> </a:t>
                      </a:r>
                      <a:r>
                        <a:rPr lang="pt-BR" altLang="zh-CN" sz="1200" dirty="0">
                          <a:solidFill>
                            <a:schemeClr val="bg1"/>
                          </a:solidFill>
                          <a:latin typeface="Verdana" charset="0"/>
                          <a:ea typeface="Verdana" charset="0"/>
                          <a:cs typeface="Verdana" charset="0"/>
                        </a:rPr>
                        <a:t>1-866-697-8487 </a:t>
                      </a:r>
                      <a:endParaRPr lang="en-US" sz="1200" dirty="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11829707" y="19120"/>
            <a:ext cx="348172" cy="369332"/>
          </a:xfrm>
          <a:prstGeom prst="rect">
            <a:avLst/>
          </a:prstGeom>
        </p:spPr>
        <p:txBody>
          <a:bodyPr wrap="none">
            <a:spAutoFit/>
          </a:bodyPr>
          <a:lstStyle/>
          <a:p>
            <a:r>
              <a:rPr lang="en-US" altLang="zh-CN" b="1" dirty="0">
                <a:latin typeface="Verdana" charset="0"/>
                <a:ea typeface="Verdana" charset="0"/>
                <a:cs typeface="Verdana" charset="0"/>
              </a:rPr>
              <a:t>5</a:t>
            </a:r>
            <a:endParaRPr lang="en-US" b="1" dirty="0"/>
          </a:p>
        </p:txBody>
      </p:sp>
      <p:pic>
        <p:nvPicPr>
          <p:cNvPr id="7" name="Picture 6">
            <a:extLst>
              <a:ext uri="{FF2B5EF4-FFF2-40B4-BE49-F238E27FC236}">
                <a16:creationId xmlns:a16="http://schemas.microsoft.com/office/drawing/2014/main" id="{78FAE6B9-1D11-4211-97BD-36DADC170361}"/>
              </a:ext>
            </a:extLst>
          </p:cNvPr>
          <p:cNvPicPr>
            <a:picLocks noChangeAspect="1"/>
          </p:cNvPicPr>
          <p:nvPr/>
        </p:nvPicPr>
        <p:blipFill>
          <a:blip r:embed="rId3"/>
          <a:stretch>
            <a:fillRect/>
          </a:stretch>
        </p:blipFill>
        <p:spPr>
          <a:xfrm>
            <a:off x="11349060" y="1279767"/>
            <a:ext cx="828819" cy="625249"/>
          </a:xfrm>
          <a:prstGeom prst="rect">
            <a:avLst/>
          </a:prstGeom>
        </p:spPr>
      </p:pic>
    </p:spTree>
    <p:extLst>
      <p:ext uri="{BB962C8B-B14F-4D97-AF65-F5344CB8AC3E}">
        <p14:creationId xmlns:p14="http://schemas.microsoft.com/office/powerpoint/2010/main" val="644254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5F3F-78CC-49C3-B4D1-281E4A80AE70}"/>
              </a:ext>
            </a:extLst>
          </p:cNvPr>
          <p:cNvSpPr>
            <a:spLocks noGrp="1"/>
          </p:cNvSpPr>
          <p:nvPr>
            <p:ph type="title"/>
          </p:nvPr>
        </p:nvSpPr>
        <p:spPr/>
        <p:txBody>
          <a:bodyPr/>
          <a:lstStyle/>
          <a:p>
            <a:pPr algn="ctr"/>
            <a:r>
              <a:rPr lang="en-US"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Questions</a:t>
            </a:r>
          </a:p>
        </p:txBody>
      </p:sp>
      <p:sp>
        <p:nvSpPr>
          <p:cNvPr id="3" name="Content Placeholder 2">
            <a:extLst>
              <a:ext uri="{FF2B5EF4-FFF2-40B4-BE49-F238E27FC236}">
                <a16:creationId xmlns:a16="http://schemas.microsoft.com/office/drawing/2014/main" id="{B3B34621-7A4A-42F6-9647-3C6872641026}"/>
              </a:ext>
            </a:extLst>
          </p:cNvPr>
          <p:cNvSpPr>
            <a:spLocks noGrp="1"/>
          </p:cNvSpPr>
          <p:nvPr>
            <p:ph idx="1"/>
          </p:nvPr>
        </p:nvSpPr>
        <p:spPr/>
        <p:txBody>
          <a:bodyPr>
            <a:normAutofit/>
          </a:bodyPr>
          <a:lstStyle/>
          <a:p>
            <a:pPr marL="0" indent="0" algn="ctr">
              <a:buNone/>
            </a:pPr>
            <a:r>
              <a:rPr lang="zh-TW" altLang="en-US" sz="5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Arial" panose="020B0604020202020204" pitchFamily="34" charset="0"/>
              </a:rPr>
              <a:t>提問時間</a:t>
            </a:r>
            <a:endParaRPr lang="en-US" sz="54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pic>
        <p:nvPicPr>
          <p:cNvPr id="4" name="Picture 3">
            <a:extLst>
              <a:ext uri="{FF2B5EF4-FFF2-40B4-BE49-F238E27FC236}">
                <a16:creationId xmlns:a16="http://schemas.microsoft.com/office/drawing/2014/main" id="{66A2DF29-37FE-473D-B171-0D40383445A0}"/>
              </a:ext>
            </a:extLst>
          </p:cNvPr>
          <p:cNvPicPr>
            <a:picLocks noChangeAspect="1"/>
          </p:cNvPicPr>
          <p:nvPr/>
        </p:nvPicPr>
        <p:blipFill>
          <a:blip r:embed="rId2"/>
          <a:stretch>
            <a:fillRect/>
          </a:stretch>
        </p:blipFill>
        <p:spPr>
          <a:xfrm>
            <a:off x="11373286" y="1333033"/>
            <a:ext cx="828819" cy="625249"/>
          </a:xfrm>
          <a:prstGeom prst="rect">
            <a:avLst/>
          </a:prstGeom>
        </p:spPr>
      </p:pic>
    </p:spTree>
    <p:extLst>
      <p:ext uri="{BB962C8B-B14F-4D97-AF65-F5344CB8AC3E}">
        <p14:creationId xmlns:p14="http://schemas.microsoft.com/office/powerpoint/2010/main" val="354210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43F0-7724-447A-8436-C65297EF297B}"/>
              </a:ext>
            </a:extLst>
          </p:cNvPr>
          <p:cNvSpPr>
            <a:spLocks noGrp="1"/>
          </p:cNvSpPr>
          <p:nvPr>
            <p:ph type="title"/>
          </p:nvPr>
        </p:nvSpPr>
        <p:spPr/>
        <p:txBody>
          <a:bodyPr/>
          <a:lstStyle/>
          <a:p>
            <a:pPr algn="ctr"/>
            <a:r>
              <a:rPr lang="en-US"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Thank you!</a:t>
            </a:r>
          </a:p>
        </p:txBody>
      </p:sp>
      <p:sp>
        <p:nvSpPr>
          <p:cNvPr id="3" name="Content Placeholder 2">
            <a:extLst>
              <a:ext uri="{FF2B5EF4-FFF2-40B4-BE49-F238E27FC236}">
                <a16:creationId xmlns:a16="http://schemas.microsoft.com/office/drawing/2014/main" id="{E27F3AA0-F2B7-4C34-9CCF-F80C12A04A81}"/>
              </a:ext>
            </a:extLst>
          </p:cNvPr>
          <p:cNvSpPr>
            <a:spLocks noGrp="1"/>
          </p:cNvSpPr>
          <p:nvPr>
            <p:ph idx="1"/>
          </p:nvPr>
        </p:nvSpPr>
        <p:spPr/>
        <p:txBody>
          <a:bodyPr>
            <a:normAutofit/>
          </a:bodyPr>
          <a:lstStyle/>
          <a:p>
            <a:pPr marL="0" indent="0" algn="ctr">
              <a:buNone/>
            </a:pPr>
            <a:r>
              <a:rPr lang="zh-TW" altLang="en-US" sz="5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謝謝參加！</a:t>
            </a:r>
            <a:endParaRPr lang="en-US" sz="5400"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pic>
        <p:nvPicPr>
          <p:cNvPr id="4" name="Picture 3">
            <a:extLst>
              <a:ext uri="{FF2B5EF4-FFF2-40B4-BE49-F238E27FC236}">
                <a16:creationId xmlns:a16="http://schemas.microsoft.com/office/drawing/2014/main" id="{AE742136-B9E6-401F-9DE9-1912C3A0FE60}"/>
              </a:ext>
            </a:extLst>
          </p:cNvPr>
          <p:cNvPicPr>
            <a:picLocks noChangeAspect="1"/>
          </p:cNvPicPr>
          <p:nvPr/>
        </p:nvPicPr>
        <p:blipFill>
          <a:blip r:embed="rId2"/>
          <a:stretch>
            <a:fillRect/>
          </a:stretch>
        </p:blipFill>
        <p:spPr>
          <a:xfrm>
            <a:off x="11363181" y="1288645"/>
            <a:ext cx="828819" cy="625249"/>
          </a:xfrm>
          <a:prstGeom prst="rect">
            <a:avLst/>
          </a:prstGeom>
        </p:spPr>
      </p:pic>
    </p:spTree>
    <p:extLst>
      <p:ext uri="{BB962C8B-B14F-4D97-AF65-F5344CB8AC3E}">
        <p14:creationId xmlns:p14="http://schemas.microsoft.com/office/powerpoint/2010/main" val="329145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3237609-6E18-40CF-9D5D-C74AA41A5428}"/>
              </a:ext>
            </a:extLst>
          </p:cNvPr>
          <p:cNvSpPr>
            <a:spLocks noGrp="1"/>
          </p:cNvSpPr>
          <p:nvPr>
            <p:ph idx="1"/>
          </p:nvPr>
        </p:nvSpPr>
        <p:spPr>
          <a:xfrm>
            <a:off x="224287" y="0"/>
            <a:ext cx="8091577" cy="6858000"/>
          </a:xfrm>
          <a:prstGeom prst="rect">
            <a:avLst/>
          </a:prstGeom>
        </p:spPr>
        <p:txBody>
          <a:bodyPr>
            <a:noAutofit/>
          </a:bodyPr>
          <a:lstStyle/>
          <a:p>
            <a:pPr>
              <a:lnSpc>
                <a:spcPct val="100000"/>
              </a:lnSpc>
              <a:buFont typeface="Wingdings" panose="05000000000000000000" pitchFamily="2" charset="2"/>
              <a:buChar char="q"/>
            </a:pPr>
            <a:r>
              <a:rPr lang="en-US" sz="2400" b="1" dirty="0">
                <a:latin typeface="Verdana" charset="0"/>
                <a:ea typeface="Verdana" charset="0"/>
                <a:cs typeface="Verdana" charset="0"/>
              </a:rPr>
              <a:t> </a:t>
            </a:r>
            <a:r>
              <a:rPr lang="en-US" sz="2400" b="1" dirty="0">
                <a:solidFill>
                  <a:schemeClr val="bg1"/>
                </a:solidFill>
                <a:latin typeface="Verdana" charset="0"/>
                <a:ea typeface="Verdana" charset="0"/>
                <a:cs typeface="Verdana" charset="0"/>
              </a:rPr>
              <a:t>More than a third of the world’s smokers are Chinese.											</a:t>
            </a:r>
            <a:r>
              <a:rPr lang="en-US" sz="2400" dirty="0">
                <a:solidFill>
                  <a:schemeClr val="bg1"/>
                </a:solidFill>
                <a:latin typeface="PMingLiU" panose="02020500000000000000" pitchFamily="18" charset="-120"/>
                <a:ea typeface="PMingLiU" panose="02020500000000000000" pitchFamily="18" charset="-120"/>
                <a:cs typeface="Verdana" charset="0"/>
              </a:rPr>
              <a:t>	</a:t>
            </a:r>
            <a:r>
              <a:rPr lang="zh-TW" altLang="en-US" sz="2200" dirty="0">
                <a:solidFill>
                  <a:schemeClr val="bg1"/>
                </a:solidFill>
                <a:latin typeface="PMingLiU" panose="02020500000000000000" pitchFamily="18" charset="-120"/>
                <a:ea typeface="PMingLiU" panose="02020500000000000000" pitchFamily="18" charset="-120"/>
                <a:cs typeface="Verdana" charset="0"/>
              </a:rPr>
              <a:t>世界上三分之一的吸煙者是中國人。</a:t>
            </a:r>
            <a:endParaRPr lang="en-US" altLang="zh-TW" sz="2200" dirty="0">
              <a:solidFill>
                <a:schemeClr val="bg1"/>
              </a:solidFill>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sz="2400" b="1" dirty="0">
              <a:solidFill>
                <a:schemeClr val="bg1"/>
              </a:solidFill>
              <a:latin typeface="Verdana" charset="0"/>
              <a:ea typeface="Verdana" charset="0"/>
              <a:cs typeface="Verdana" charset="0"/>
            </a:endParaRPr>
          </a:p>
          <a:p>
            <a:pPr>
              <a:lnSpc>
                <a:spcPct val="100000"/>
              </a:lnSpc>
              <a:buFont typeface="Wingdings" panose="05000000000000000000" pitchFamily="2" charset="2"/>
              <a:buChar char="q"/>
            </a:pPr>
            <a:r>
              <a:rPr lang="en-US" sz="2400" b="1" dirty="0">
                <a:solidFill>
                  <a:schemeClr val="bg1"/>
                </a:solidFill>
                <a:latin typeface="Verdana" charset="0"/>
                <a:ea typeface="Verdana" charset="0"/>
                <a:cs typeface="Verdana" charset="0"/>
              </a:rPr>
              <a:t> There are 350 million Chinese smokers.	</a:t>
            </a:r>
            <a:r>
              <a:rPr lang="en-US" sz="2400" dirty="0">
                <a:solidFill>
                  <a:schemeClr val="bg1"/>
                </a:solidFill>
                <a:latin typeface="Verdana" charset="0"/>
                <a:ea typeface="Verdana" charset="0"/>
                <a:cs typeface="Verdana" charset="0"/>
              </a:rPr>
              <a:t>	</a:t>
            </a:r>
            <a:r>
              <a:rPr lang="en-US" altLang="zh-TW" sz="2400" dirty="0">
                <a:solidFill>
                  <a:schemeClr val="bg1"/>
                </a:solidFill>
                <a:latin typeface="PMingLiU" panose="02020500000000000000" pitchFamily="18" charset="-120"/>
                <a:ea typeface="PMingLiU" panose="02020500000000000000" pitchFamily="18" charset="-120"/>
                <a:cs typeface="Verdana" charset="0"/>
              </a:rPr>
              <a:t>3.5 </a:t>
            </a:r>
            <a:r>
              <a:rPr lang="zh-TW" altLang="en-US" sz="2400" dirty="0">
                <a:solidFill>
                  <a:schemeClr val="bg1"/>
                </a:solidFill>
                <a:latin typeface="PMingLiU" panose="02020500000000000000" pitchFamily="18" charset="-120"/>
                <a:ea typeface="PMingLiU" panose="02020500000000000000" pitchFamily="18" charset="-120"/>
                <a:cs typeface="Verdana" charset="0"/>
              </a:rPr>
              <a:t>億</a:t>
            </a:r>
            <a:r>
              <a:rPr lang="zh-CN" altLang="en-US" sz="2400" dirty="0">
                <a:solidFill>
                  <a:schemeClr val="bg1"/>
                </a:solidFill>
                <a:latin typeface="PMingLiU" panose="02020500000000000000" pitchFamily="18" charset="-120"/>
                <a:ea typeface="PMingLiU" panose="02020500000000000000" pitchFamily="18" charset="-120"/>
                <a:cs typeface="Verdana" charset="0"/>
              </a:rPr>
              <a:t>的</a:t>
            </a:r>
            <a:r>
              <a:rPr lang="zh-TW" altLang="en-US" sz="2400" dirty="0">
                <a:solidFill>
                  <a:schemeClr val="bg1"/>
                </a:solidFill>
                <a:latin typeface="PMingLiU" panose="02020500000000000000" pitchFamily="18" charset="-120"/>
                <a:ea typeface="PMingLiU" panose="02020500000000000000" pitchFamily="18" charset="-120"/>
                <a:cs typeface="Verdana" charset="0"/>
              </a:rPr>
              <a:t>中國</a:t>
            </a:r>
            <a:r>
              <a:rPr lang="zh-CN" altLang="en-US" sz="2400" dirty="0">
                <a:solidFill>
                  <a:schemeClr val="bg1"/>
                </a:solidFill>
                <a:latin typeface="PMingLiU" panose="02020500000000000000" pitchFamily="18" charset="-120"/>
                <a:ea typeface="PMingLiU" panose="02020500000000000000" pitchFamily="18" charset="-120"/>
                <a:cs typeface="Verdana" charset="0"/>
              </a:rPr>
              <a:t>人是</a:t>
            </a:r>
            <a:r>
              <a:rPr lang="zh-TW" altLang="en-US" sz="2400" dirty="0">
                <a:solidFill>
                  <a:schemeClr val="bg1"/>
                </a:solidFill>
                <a:latin typeface="PMingLiU" panose="02020500000000000000" pitchFamily="18" charset="-120"/>
                <a:ea typeface="PMingLiU" panose="02020500000000000000" pitchFamily="18" charset="-120"/>
                <a:cs typeface="Verdana" charset="0"/>
              </a:rPr>
              <a:t>吸煙者。</a:t>
            </a:r>
            <a:endParaRPr lang="en-US" sz="2400" dirty="0">
              <a:solidFill>
                <a:schemeClr val="bg1"/>
              </a:solidFill>
              <a:latin typeface="PMingLiU" panose="02020500000000000000" pitchFamily="18" charset="-120"/>
              <a:ea typeface="PMingLiU" panose="02020500000000000000" pitchFamily="18" charset="-120"/>
              <a:cs typeface="Verdana" charset="0"/>
            </a:endParaRPr>
          </a:p>
          <a:p>
            <a:pPr>
              <a:lnSpc>
                <a:spcPct val="100000"/>
              </a:lnSpc>
              <a:buFont typeface="Wingdings" panose="05000000000000000000" pitchFamily="2" charset="2"/>
              <a:buChar char="ü"/>
            </a:pPr>
            <a:endParaRPr lang="en-US" sz="2400" b="1" dirty="0">
              <a:solidFill>
                <a:schemeClr val="bg1"/>
              </a:solidFill>
              <a:latin typeface="Verdana" charset="0"/>
              <a:ea typeface="Verdana" charset="0"/>
              <a:cs typeface="Verdana" charset="0"/>
            </a:endParaRPr>
          </a:p>
          <a:p>
            <a:pPr>
              <a:lnSpc>
                <a:spcPct val="100000"/>
              </a:lnSpc>
              <a:buFont typeface="Wingdings" panose="05000000000000000000" pitchFamily="2" charset="2"/>
              <a:buChar char="q"/>
            </a:pPr>
            <a:r>
              <a:rPr lang="en-US" sz="2400" b="1" dirty="0">
                <a:solidFill>
                  <a:schemeClr val="bg1"/>
                </a:solidFill>
                <a:latin typeface="Verdana" charset="0"/>
                <a:ea typeface="Verdana" charset="0"/>
                <a:cs typeface="Verdana" charset="0"/>
              </a:rPr>
              <a:t> 68% of Chinese men in China are smokers.</a:t>
            </a:r>
            <a:r>
              <a:rPr lang="en-US" sz="2400" dirty="0">
                <a:solidFill>
                  <a:schemeClr val="bg1"/>
                </a:solidFill>
                <a:latin typeface="PMingLiU" panose="02020500000000000000" pitchFamily="18" charset="-120"/>
                <a:ea typeface="PMingLiU" panose="02020500000000000000" pitchFamily="18" charset="-120"/>
                <a:cs typeface="Verdana" charset="0"/>
              </a:rPr>
              <a:t>	</a:t>
            </a:r>
            <a:r>
              <a:rPr lang="zh-TW" altLang="en-US" sz="2400" dirty="0">
                <a:solidFill>
                  <a:schemeClr val="bg1"/>
                </a:solidFill>
                <a:latin typeface="PMingLiU" panose="02020500000000000000" pitchFamily="18" charset="-120"/>
                <a:ea typeface="PMingLiU" panose="02020500000000000000" pitchFamily="18" charset="-120"/>
                <a:cs typeface="Verdana" charset="0"/>
              </a:rPr>
              <a:t>中國 </a:t>
            </a:r>
            <a:r>
              <a:rPr lang="en-US" altLang="zh-TW" sz="2400" dirty="0">
                <a:solidFill>
                  <a:schemeClr val="bg1"/>
                </a:solidFill>
                <a:latin typeface="PMingLiU" panose="02020500000000000000" pitchFamily="18" charset="-120"/>
                <a:ea typeface="PMingLiU" panose="02020500000000000000" pitchFamily="18" charset="-120"/>
                <a:cs typeface="Verdana" charset="0"/>
              </a:rPr>
              <a:t>68</a:t>
            </a:r>
            <a:r>
              <a:rPr lang="zh-TW" altLang="en-US" sz="2400" dirty="0">
                <a:solidFill>
                  <a:schemeClr val="bg1"/>
                </a:solidFill>
                <a:latin typeface="PMingLiU" panose="02020500000000000000" pitchFamily="18" charset="-120"/>
                <a:ea typeface="PMingLiU" panose="02020500000000000000" pitchFamily="18" charset="-120"/>
                <a:cs typeface="Verdana" charset="0"/>
              </a:rPr>
              <a:t>％ 男性是吸煙者。</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sz="2400" b="1" dirty="0">
              <a:solidFill>
                <a:schemeClr val="bg1"/>
              </a:solidFill>
              <a:latin typeface="Verdana" charset="0"/>
              <a:ea typeface="Verdana" charset="0"/>
              <a:cs typeface="Verdana" charset="0"/>
            </a:endParaRPr>
          </a:p>
          <a:p>
            <a:pPr>
              <a:buFont typeface="Wingdings" panose="05000000000000000000" pitchFamily="2" charset="2"/>
              <a:buChar char="q"/>
            </a:pPr>
            <a:r>
              <a:rPr lang="en-US" sz="2400" b="1" dirty="0">
                <a:solidFill>
                  <a:schemeClr val="bg1"/>
                </a:solidFill>
                <a:latin typeface="Verdana" charset="0"/>
                <a:ea typeface="Verdana" charset="0"/>
                <a:cs typeface="Verdana" charset="0"/>
              </a:rPr>
              <a:t> A disproportionate number of male Chinese physicians in China are smokers.</a:t>
            </a:r>
            <a:r>
              <a:rPr lang="en-US" sz="2400" b="1" dirty="0">
                <a:solidFill>
                  <a:schemeClr val="bg1"/>
                </a:solidFill>
                <a:effectLst>
                  <a:outerShdw blurRad="50800" dist="38100" dir="2700000" algn="tl" rotWithShape="0">
                    <a:prstClr val="black">
                      <a:alpha val="40000"/>
                    </a:prstClr>
                  </a:outerShdw>
                </a:effectLst>
                <a:latin typeface="Verdana" charset="0"/>
                <a:ea typeface="Verdana" charset="0"/>
                <a:cs typeface="Verdana" charset="0"/>
              </a:rPr>
              <a:t>	</a:t>
            </a:r>
            <a:r>
              <a:rPr lang="zh-CN" altLang="en-US" sz="2400" dirty="0">
                <a:solidFill>
                  <a:schemeClr val="bg1"/>
                </a:solidFill>
                <a:effectLst>
                  <a:outerShdw blurRad="50800" dist="38100" dir="2700000" algn="tl" rotWithShape="0">
                    <a:prstClr val="black">
                      <a:alpha val="40000"/>
                    </a:prstClr>
                  </a:outerShdw>
                </a:effectLst>
                <a:latin typeface="PMingLiU" panose="02020500000000000000" pitchFamily="18" charset="-120"/>
                <a:ea typeface="PMingLiU" panose="02020500000000000000" pitchFamily="18" charset="-120"/>
                <a:cs typeface="Verdana" charset="0"/>
              </a:rPr>
              <a:t>在</a:t>
            </a:r>
            <a:r>
              <a:rPr lang="zh-TW" altLang="en-US" sz="2400" dirty="0">
                <a:solidFill>
                  <a:schemeClr val="bg1"/>
                </a:solidFill>
                <a:effectLst>
                  <a:outerShdw blurRad="50800" dist="38100" dir="2700000" algn="tl" rotWithShape="0">
                    <a:prstClr val="black">
                      <a:alpha val="40000"/>
                    </a:prstClr>
                  </a:outerShdw>
                </a:effectLst>
                <a:latin typeface="PMingLiU" panose="02020500000000000000" pitchFamily="18" charset="-120"/>
                <a:ea typeface="PMingLiU" panose="02020500000000000000" pitchFamily="18" charset="-120"/>
                <a:cs typeface="Verdana" charset="0"/>
              </a:rPr>
              <a:t>中國，大量的男性醫生都是吸煙者</a:t>
            </a:r>
            <a:r>
              <a:rPr lang="zh-TW" altLang="en-US" sz="2400" dirty="0">
                <a:solidFill>
                  <a:schemeClr val="bg1"/>
                </a:solidFill>
                <a:latin typeface="PMingLiU" panose="02020500000000000000" pitchFamily="18" charset="-120"/>
                <a:ea typeface="PMingLiU" panose="02020500000000000000" pitchFamily="18" charset="-120"/>
                <a:cs typeface="Verdana" charset="0"/>
              </a:rPr>
              <a:t>。</a:t>
            </a:r>
            <a:endParaRPr lang="en-US" altLang="zh-TW" sz="2400" dirty="0">
              <a:solidFill>
                <a:schemeClr val="bg1"/>
              </a:solidFill>
              <a:latin typeface="PMingLiU" panose="02020500000000000000" pitchFamily="18" charset="-120"/>
              <a:ea typeface="PMingLiU" panose="02020500000000000000" pitchFamily="18" charset="-120"/>
              <a:cs typeface="Verdana" charset="0"/>
            </a:endParaRPr>
          </a:p>
        </p:txBody>
      </p:sp>
      <p:pic>
        <p:nvPicPr>
          <p:cNvPr id="2050" name="Picture 2" descr="Image result for chinese smokers">
            <a:extLst>
              <a:ext uri="{FF2B5EF4-FFF2-40B4-BE49-F238E27FC236}">
                <a16:creationId xmlns:a16="http://schemas.microsoft.com/office/drawing/2014/main" id="{EB2FC1C4-2A4F-4700-A3B7-246ADA145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672" y="379564"/>
            <a:ext cx="3770823" cy="2122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Image result for chinese doctors smokers">
            <a:extLst>
              <a:ext uri="{FF2B5EF4-FFF2-40B4-BE49-F238E27FC236}">
                <a16:creationId xmlns:a16="http://schemas.microsoft.com/office/drawing/2014/main" id="{B4A5BFA7-B879-40D4-A251-90C0634B2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713" y="2864418"/>
            <a:ext cx="2391183" cy="3596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64CDA4-F429-4D2F-8F96-6F7BA27C6C3D}"/>
              </a:ext>
            </a:extLst>
          </p:cNvPr>
          <p:cNvPicPr>
            <a:picLocks noChangeAspect="1"/>
          </p:cNvPicPr>
          <p:nvPr/>
        </p:nvPicPr>
        <p:blipFill>
          <a:blip r:embed="rId4"/>
          <a:stretch>
            <a:fillRect/>
          </a:stretch>
        </p:blipFill>
        <p:spPr>
          <a:xfrm>
            <a:off x="11566495" y="1433144"/>
            <a:ext cx="625505" cy="471872"/>
          </a:xfrm>
          <a:prstGeom prst="rect">
            <a:avLst/>
          </a:prstGeom>
        </p:spPr>
      </p:pic>
    </p:spTree>
    <p:extLst>
      <p:ext uri="{BB962C8B-B14F-4D97-AF65-F5344CB8AC3E}">
        <p14:creationId xmlns:p14="http://schemas.microsoft.com/office/powerpoint/2010/main" val="182025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no smoking sign">
            <a:extLst>
              <a:ext uri="{FF2B5EF4-FFF2-40B4-BE49-F238E27FC236}">
                <a16:creationId xmlns:a16="http://schemas.microsoft.com/office/drawing/2014/main" id="{F8A13D4B-B994-4DE5-B675-11E757375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2" t="4918" r="4716" b="4284"/>
          <a:stretch/>
        </p:blipFill>
        <p:spPr bwMode="auto">
          <a:xfrm>
            <a:off x="384823" y="1651016"/>
            <a:ext cx="3514317" cy="3563815"/>
          </a:xfrm>
          <a:prstGeom prst="rect">
            <a:avLst/>
          </a:prstGeom>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3FE8364-CEEF-4991-A876-7EC719E0C801}"/>
              </a:ext>
            </a:extLst>
          </p:cNvPr>
          <p:cNvSpPr>
            <a:spLocks noGrp="1"/>
          </p:cNvSpPr>
          <p:nvPr>
            <p:ph idx="1"/>
          </p:nvPr>
        </p:nvSpPr>
        <p:spPr>
          <a:xfrm>
            <a:off x="3899140" y="1651017"/>
            <a:ext cx="7851165" cy="3563814"/>
          </a:xfrm>
          <a:prstGeom prst="rect">
            <a:avLst/>
          </a:prstGeom>
          <a:ln>
            <a:noFill/>
          </a:ln>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US" sz="3600" b="1" dirty="0">
              <a:latin typeface="Verdana" charset="0"/>
              <a:ea typeface="Verdana" charset="0"/>
              <a:cs typeface="Verdana" charset="0"/>
            </a:endParaRPr>
          </a:p>
          <a:p>
            <a:pPr marL="0" indent="0" algn="ctr">
              <a:buNone/>
            </a:pPr>
            <a:r>
              <a:rPr lang="en-US" sz="3600" b="1" dirty="0">
                <a:effectLst>
                  <a:outerShdw blurRad="38100" dist="38100" dir="2700000" algn="tl">
                    <a:srgbClr val="000000">
                      <a:alpha val="43137"/>
                    </a:srgbClr>
                  </a:outerShdw>
                </a:effectLst>
                <a:latin typeface="Verdana" charset="0"/>
                <a:ea typeface="Verdana" charset="0"/>
                <a:cs typeface="Verdana" charset="0"/>
              </a:rPr>
              <a:t>1-in-3 young Chinese men will die from smoking!</a:t>
            </a:r>
          </a:p>
          <a:p>
            <a:pPr marL="0" indent="0" algn="ctr">
              <a:buNone/>
            </a:pPr>
            <a:endParaRPr lang="en-US" sz="3600" b="1" dirty="0">
              <a:effectLst>
                <a:outerShdw blurRad="38100" dist="38100" dir="2700000" algn="tl">
                  <a:srgbClr val="000000">
                    <a:alpha val="43137"/>
                  </a:srgbClr>
                </a:outerShdw>
              </a:effectLst>
              <a:latin typeface="Verdana" charset="0"/>
              <a:ea typeface="Verdana" charset="0"/>
              <a:cs typeface="Verdana" charset="0"/>
            </a:endParaRPr>
          </a:p>
          <a:p>
            <a:pPr marL="0" indent="0" algn="ctr">
              <a:buNone/>
            </a:pPr>
            <a:r>
              <a:rPr lang="zh-TW" altLang="en-US"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每 </a:t>
            </a:r>
            <a:r>
              <a:rPr lang="en-US" altLang="zh-TW"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3 </a:t>
            </a:r>
            <a:r>
              <a:rPr lang="zh-TW" altLang="en-US"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名年輕中國男性中會有 </a:t>
            </a:r>
            <a:r>
              <a:rPr lang="en-US" altLang="zh-TW"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1 </a:t>
            </a:r>
            <a:r>
              <a:rPr lang="zh-TW" altLang="en-US"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人因吸煙而死亡！</a:t>
            </a:r>
            <a:endParaRPr lang="en-US" sz="3600" b="1" dirty="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5" name="Picture 4">
            <a:extLst>
              <a:ext uri="{FF2B5EF4-FFF2-40B4-BE49-F238E27FC236}">
                <a16:creationId xmlns:a16="http://schemas.microsoft.com/office/drawing/2014/main" id="{AEE4F26A-8B22-453A-B48A-AEABCC58CE8C}"/>
              </a:ext>
            </a:extLst>
          </p:cNvPr>
          <p:cNvPicPr>
            <a:picLocks noChangeAspect="1"/>
          </p:cNvPicPr>
          <p:nvPr/>
        </p:nvPicPr>
        <p:blipFill>
          <a:blip r:embed="rId3"/>
          <a:stretch>
            <a:fillRect/>
          </a:stretch>
        </p:blipFill>
        <p:spPr>
          <a:xfrm>
            <a:off x="11363181" y="1025767"/>
            <a:ext cx="828819" cy="625249"/>
          </a:xfrm>
          <a:prstGeom prst="rect">
            <a:avLst/>
          </a:prstGeom>
        </p:spPr>
      </p:pic>
    </p:spTree>
    <p:extLst>
      <p:ext uri="{BB962C8B-B14F-4D97-AF65-F5344CB8AC3E}">
        <p14:creationId xmlns:p14="http://schemas.microsoft.com/office/powerpoint/2010/main" val="3449966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age result for smoking kills"/>
          <p:cNvPicPr>
            <a:picLocks noChangeAspect="1" noChangeArrowheads="1"/>
          </p:cNvPicPr>
          <p:nvPr/>
        </p:nvPicPr>
        <p:blipFill>
          <a:blip r:embed="rId2" cstate="print">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447935" y="1414437"/>
            <a:ext cx="3243532" cy="5219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691467" y="595074"/>
            <a:ext cx="7798918" cy="5443417"/>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00000"/>
              </a:lnSpc>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US"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About</a:t>
            </a:r>
            <a: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12,000</a:t>
            </a:r>
            <a: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New</a:t>
            </a:r>
            <a: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Yorkers</a:t>
            </a:r>
            <a: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die</a:t>
            </a:r>
            <a: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every year due to smoking.</a:t>
            </a:r>
          </a:p>
          <a:p>
            <a:pPr algn="ctr">
              <a:lnSpc>
                <a:spcPct val="100000"/>
              </a:lnSpc>
            </a:pPr>
            <a:br>
              <a:rPr lang="en-US" b="1"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在紐約市，每年大約</a:t>
            </a:r>
            <a:r>
              <a:rPr lang="zh-TW" altLang="en-US"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 </a:t>
            </a:r>
            <a:r>
              <a:rPr lang="en-US" altLang="zh-TW"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12,000</a:t>
            </a:r>
            <a:r>
              <a:rPr lang="en-US" altLang="zh-TW"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 </a:t>
            </a:r>
            <a:r>
              <a:rPr lang="zh-TW" altLang="en-US" b="1"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人因吸煙而</a:t>
            </a:r>
            <a:r>
              <a:rPr lang="zh-TW" altLang="en-US" b="1" dirty="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死亡</a:t>
            </a:r>
            <a:r>
              <a:rPr lang="zh-CN" altLang="en-US"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endParaRPr lang="en-US" b="1" dirty="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pic>
        <p:nvPicPr>
          <p:cNvPr id="6" name="Picture 5">
            <a:extLst>
              <a:ext uri="{FF2B5EF4-FFF2-40B4-BE49-F238E27FC236}">
                <a16:creationId xmlns:a16="http://schemas.microsoft.com/office/drawing/2014/main" id="{9A412041-9459-4F55-8901-8F8C94773002}"/>
              </a:ext>
            </a:extLst>
          </p:cNvPr>
          <p:cNvPicPr>
            <a:picLocks noChangeAspect="1"/>
          </p:cNvPicPr>
          <p:nvPr/>
        </p:nvPicPr>
        <p:blipFill>
          <a:blip r:embed="rId3"/>
          <a:stretch>
            <a:fillRect/>
          </a:stretch>
        </p:blipFill>
        <p:spPr>
          <a:xfrm>
            <a:off x="11363181" y="1270889"/>
            <a:ext cx="828819" cy="625249"/>
          </a:xfrm>
          <a:prstGeom prst="rect">
            <a:avLst/>
          </a:prstGeom>
        </p:spPr>
      </p:pic>
    </p:spTree>
    <p:extLst>
      <p:ext uri="{BB962C8B-B14F-4D97-AF65-F5344CB8AC3E}">
        <p14:creationId xmlns:p14="http://schemas.microsoft.com/office/powerpoint/2010/main" val="161997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0"/>
            <a:ext cx="10571998" cy="1625600"/>
          </a:xfrm>
        </p:spPr>
        <p:txBody>
          <a:bodyPr/>
          <a:lstStyle/>
          <a:p>
            <a:pPr algn="ctr"/>
            <a:r>
              <a:rPr lang="en-US" dirty="0">
                <a:solidFill>
                  <a:schemeClr val="bg1"/>
                </a:solidFill>
                <a:effectLst>
                  <a:outerShdw blurRad="38100" dist="38100" dir="2700000" algn="tl">
                    <a:srgbClr val="000000">
                      <a:alpha val="43137"/>
                    </a:srgbClr>
                  </a:outerShdw>
                </a:effectLst>
                <a:latin typeface="Verdana" charset="0"/>
                <a:ea typeface="Verdana" charset="0"/>
                <a:cs typeface="Verdana" charset="0"/>
              </a:rPr>
              <a:t>Causes for Death</a:t>
            </a:r>
            <a:br>
              <a:rPr lang="en-US" dirty="0">
                <a:solidFill>
                  <a:schemeClr val="bg1"/>
                </a:solidFill>
                <a:effectLst>
                  <a:outerShdw blurRad="38100" dist="38100" dir="2700000" algn="tl">
                    <a:srgbClr val="000000">
                      <a:alpha val="43137"/>
                    </a:srgbClr>
                  </a:outerShdw>
                </a:effectLst>
                <a:latin typeface="Verdana" charset="0"/>
                <a:ea typeface="Verdana" charset="0"/>
                <a:cs typeface="Verdana" charset="0"/>
              </a:rPr>
            </a:br>
            <a:r>
              <a:rPr lang="zh-CN" altLang="en-US"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死亡的原因</a:t>
            </a:r>
            <a:endParaRPr lang="en-US"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3" name="Content Placeholder 2"/>
          <p:cNvSpPr>
            <a:spLocks noGrp="1"/>
          </p:cNvSpPr>
          <p:nvPr>
            <p:ph idx="1"/>
          </p:nvPr>
        </p:nvSpPr>
        <p:spPr>
          <a:xfrm>
            <a:off x="810001" y="2177131"/>
            <a:ext cx="10571998" cy="4680869"/>
          </a:xfrm>
        </p:spPr>
        <p:txBody>
          <a:bodyPr>
            <a:noAutofit/>
          </a:bodyPr>
          <a:lstStyle/>
          <a:p>
            <a:pPr marL="0" indent="0" algn="ctr">
              <a:buNone/>
            </a:pPr>
            <a:r>
              <a:rPr lang="en-US" sz="3000" b="1" u="sng" dirty="0">
                <a:solidFill>
                  <a:srgbClr val="C00000"/>
                </a:solidFill>
                <a:latin typeface="Verdana" charset="0"/>
                <a:ea typeface="Verdana" charset="0"/>
                <a:cs typeface="Verdana" charset="0"/>
              </a:rPr>
              <a:t>Cancer</a:t>
            </a:r>
            <a:r>
              <a:rPr lang="en-US" sz="3000" b="1" dirty="0">
                <a:solidFill>
                  <a:srgbClr val="C00000"/>
                </a:solidFill>
                <a:latin typeface="Verdana" charset="0"/>
                <a:ea typeface="Verdana" charset="0"/>
                <a:cs typeface="Verdana" charset="0"/>
              </a:rPr>
              <a:t> </a:t>
            </a:r>
            <a:r>
              <a:rPr lang="en-US" sz="3000" b="1" dirty="0">
                <a:solidFill>
                  <a:schemeClr val="bg1"/>
                </a:solidFill>
                <a:latin typeface="Verdana" charset="0"/>
                <a:ea typeface="Verdana" charset="0"/>
                <a:cs typeface="Verdana" charset="0"/>
              </a:rPr>
              <a:t>is the #1 cause of death among Chinese in NYC and </a:t>
            </a:r>
            <a:r>
              <a:rPr lang="en-US" sz="3000" b="1" u="sng" dirty="0">
                <a:solidFill>
                  <a:srgbClr val="C00000"/>
                </a:solidFill>
                <a:latin typeface="Verdana" charset="0"/>
                <a:ea typeface="Verdana" charset="0"/>
                <a:cs typeface="Verdana" charset="0"/>
              </a:rPr>
              <a:t>Lung Cancer</a:t>
            </a:r>
            <a:r>
              <a:rPr lang="en-US" sz="3000" b="1" dirty="0">
                <a:solidFill>
                  <a:srgbClr val="C00000"/>
                </a:solidFill>
                <a:latin typeface="Verdana" charset="0"/>
                <a:ea typeface="Verdana" charset="0"/>
                <a:cs typeface="Verdana" charset="0"/>
              </a:rPr>
              <a:t> </a:t>
            </a:r>
            <a:r>
              <a:rPr lang="en-US" sz="3000" b="1" dirty="0">
                <a:solidFill>
                  <a:schemeClr val="bg1"/>
                </a:solidFill>
                <a:latin typeface="Verdana" charset="0"/>
                <a:ea typeface="Verdana" charset="0"/>
                <a:cs typeface="Verdana" charset="0"/>
              </a:rPr>
              <a:t>is the #1 cause of cancer deaths for Chinese in NYC. </a:t>
            </a:r>
          </a:p>
          <a:p>
            <a:pPr algn="ctr"/>
            <a:endParaRPr lang="en-US" altLang="zh-TW" sz="3000" b="1" dirty="0">
              <a:latin typeface="Verdana" charset="0"/>
              <a:ea typeface="Verdana" charset="0"/>
              <a:cs typeface="Verdana" charset="0"/>
            </a:endParaRPr>
          </a:p>
          <a:p>
            <a:pPr marL="0" indent="0" algn="ctr">
              <a:buNone/>
            </a:pPr>
            <a:r>
              <a:rPr lang="zh-TW" altLang="en-US" sz="3000" b="1" dirty="0">
                <a:solidFill>
                  <a:schemeClr val="bg1"/>
                </a:solidFill>
                <a:latin typeface="PMingLiU" panose="02020500000000000000" pitchFamily="18" charset="-120"/>
                <a:ea typeface="PMingLiU" panose="02020500000000000000" pitchFamily="18" charset="-120"/>
                <a:cs typeface="Verdana" charset="0"/>
              </a:rPr>
              <a:t>在紐約，</a:t>
            </a:r>
            <a:r>
              <a:rPr lang="zh-TW" altLang="en-US" sz="3000" b="1" u="sng" dirty="0">
                <a:solidFill>
                  <a:srgbClr val="C00000"/>
                </a:solidFill>
                <a:latin typeface="PMingLiU" panose="02020500000000000000" pitchFamily="18" charset="-120"/>
                <a:ea typeface="PMingLiU" panose="02020500000000000000" pitchFamily="18" charset="-120"/>
                <a:cs typeface="Verdana" charset="0"/>
              </a:rPr>
              <a:t>癌症</a:t>
            </a:r>
            <a:r>
              <a:rPr lang="zh-TW" altLang="en-US" sz="3000" b="1" dirty="0">
                <a:solidFill>
                  <a:schemeClr val="bg1"/>
                </a:solidFill>
                <a:latin typeface="PMingLiU" panose="02020500000000000000" pitchFamily="18" charset="-120"/>
                <a:ea typeface="PMingLiU" panose="02020500000000000000" pitchFamily="18" charset="-120"/>
                <a:cs typeface="Verdana" charset="0"/>
              </a:rPr>
              <a:t>是華人排名第一的死因。而在這其中，</a:t>
            </a:r>
            <a:r>
              <a:rPr lang="zh-TW" altLang="en-US" sz="3000" b="1" u="sng" dirty="0">
                <a:solidFill>
                  <a:srgbClr val="C00000"/>
                </a:solidFill>
                <a:latin typeface="PMingLiU" panose="02020500000000000000" pitchFamily="18" charset="-120"/>
                <a:ea typeface="PMingLiU" panose="02020500000000000000" pitchFamily="18" charset="-120"/>
                <a:cs typeface="Verdana" charset="0"/>
              </a:rPr>
              <a:t>肺癌</a:t>
            </a:r>
            <a:r>
              <a:rPr lang="zh-TW" altLang="en-US" sz="3000" b="1" dirty="0">
                <a:solidFill>
                  <a:schemeClr val="bg1"/>
                </a:solidFill>
                <a:latin typeface="PMingLiU" panose="02020500000000000000" pitchFamily="18" charset="-120"/>
                <a:ea typeface="PMingLiU" panose="02020500000000000000" pitchFamily="18" charset="-120"/>
                <a:cs typeface="Verdana" charset="0"/>
              </a:rPr>
              <a:t>的發生率在華人癌症患者中排名第一。</a:t>
            </a:r>
            <a:endParaRPr lang="en-US" sz="3000" b="1" dirty="0">
              <a:solidFill>
                <a:schemeClr val="bg1"/>
              </a:solidFill>
              <a:latin typeface="PMingLiU" panose="02020500000000000000" pitchFamily="18" charset="-120"/>
              <a:ea typeface="PMingLiU" panose="02020500000000000000" pitchFamily="18" charset="-120"/>
              <a:cs typeface="Verdana" charset="0"/>
            </a:endParaRPr>
          </a:p>
        </p:txBody>
      </p:sp>
      <p:pic>
        <p:nvPicPr>
          <p:cNvPr id="4" name="Picture 3">
            <a:extLst>
              <a:ext uri="{FF2B5EF4-FFF2-40B4-BE49-F238E27FC236}">
                <a16:creationId xmlns:a16="http://schemas.microsoft.com/office/drawing/2014/main" id="{2089A565-C1E6-4F09-9805-D9AE84914CD1}"/>
              </a:ext>
            </a:extLst>
          </p:cNvPr>
          <p:cNvPicPr>
            <a:picLocks noChangeAspect="1"/>
          </p:cNvPicPr>
          <p:nvPr/>
        </p:nvPicPr>
        <p:blipFill>
          <a:blip r:embed="rId3"/>
          <a:stretch>
            <a:fillRect/>
          </a:stretch>
        </p:blipFill>
        <p:spPr>
          <a:xfrm>
            <a:off x="11363181" y="1312975"/>
            <a:ext cx="828819" cy="625249"/>
          </a:xfrm>
          <a:prstGeom prst="rect">
            <a:avLst/>
          </a:prstGeom>
        </p:spPr>
      </p:pic>
    </p:spTree>
    <p:extLst>
      <p:ext uri="{BB962C8B-B14F-4D97-AF65-F5344CB8AC3E}">
        <p14:creationId xmlns:p14="http://schemas.microsoft.com/office/powerpoint/2010/main" val="17355783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6">
      <a:dk1>
        <a:sysClr val="windowText" lastClr="000000"/>
      </a:dk1>
      <a:lt1>
        <a:sysClr val="window" lastClr="FFFFFF"/>
      </a:lt1>
      <a:dk2>
        <a:srgbClr val="212121"/>
      </a:dk2>
      <a:lt2>
        <a:srgbClr val="636363"/>
      </a:lt2>
      <a:accent1>
        <a:srgbClr val="EDE31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5652</TotalTime>
  <Words>4755</Words>
  <Application>Microsoft Office PowerPoint</Application>
  <PresentationFormat>Widescreen</PresentationFormat>
  <Paragraphs>445</Paragraphs>
  <Slides>54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PMingLiU</vt:lpstr>
      <vt:lpstr>Arial</vt:lpstr>
      <vt:lpstr>Calibri</vt:lpstr>
      <vt:lpstr>Century Gothic</vt:lpstr>
      <vt:lpstr>Georgia</vt:lpstr>
      <vt:lpstr>Verdana</vt:lpstr>
      <vt:lpstr>Wingdings</vt:lpstr>
      <vt:lpstr>Wingdings 2</vt:lpstr>
      <vt:lpstr>Quotable</vt:lpstr>
      <vt:lpstr>North American Chinatown Smoke Free Day 北美華埠戒煙日</vt:lpstr>
      <vt:lpstr>PowerPoint Presentation</vt:lpstr>
      <vt:lpstr>North American Chinatown Smoke Free Day 北美華埠戒煙日</vt:lpstr>
      <vt:lpstr>Quit Smoking.  Cherish Your Life!  遠離煙草。 珍惜生命！ </vt:lpstr>
      <vt:lpstr>Did You Know? 你知道吗？</vt:lpstr>
      <vt:lpstr>PowerPoint Presentation</vt:lpstr>
      <vt:lpstr>PowerPoint Presentation</vt:lpstr>
      <vt:lpstr>PowerPoint Presentation</vt:lpstr>
      <vt:lpstr>Causes for Death 死亡的原因</vt:lpstr>
      <vt:lpstr>PowerPoint Presentation</vt:lpstr>
      <vt:lpstr>PowerPoint Presentation</vt:lpstr>
      <vt:lpstr>PowerPoint Presentation</vt:lpstr>
      <vt:lpstr>Smoking kills people around you!  吸煙害死你周圍的人！</vt:lpstr>
      <vt:lpstr>What is Secondhand Smoke? 什麼是二手煙?</vt:lpstr>
      <vt:lpstr>Dangers of Secondhand Smoke 二手煙的危險</vt:lpstr>
      <vt:lpstr>Secondhand smoke especially harms children 二手煙尤其危害兒童</vt:lpstr>
      <vt:lpstr>Secondhand Smoke is almost as bad as letting your child smoke!  孩子們吸入二手煙，就好比讓孩子們直接吸煙!</vt:lpstr>
      <vt:lpstr>PowerPoint Presentation</vt:lpstr>
      <vt:lpstr>Prevent Third-hand Smoke, Too 亦要防止三手煙</vt:lpstr>
      <vt:lpstr>Prevent Third-hand Smoke, Too 亦要防止三手煙</vt:lpstr>
      <vt:lpstr>Why is smoking bad for you?</vt:lpstr>
      <vt:lpstr>Over 7,000 toxic CHEMICALS - 70 are known to cause cancer!!!  在超過 7,000 種的毒性化合物內有  70 能導致癌症!!! </vt:lpstr>
      <vt:lpstr>Nicotine 尼古丁</vt:lpstr>
      <vt:lpstr>Carbon Monoxide 一氧化碳</vt:lpstr>
      <vt:lpstr>Tar 煙焦油</vt:lpstr>
      <vt:lpstr>Cancer  癌症</vt:lpstr>
      <vt:lpstr>Cancer  癌症</vt:lpstr>
      <vt:lpstr>Heart Disease  心臟病</vt:lpstr>
      <vt:lpstr>PowerPoint Presentation</vt:lpstr>
      <vt:lpstr>Stroke 中風</vt:lpstr>
      <vt:lpstr>PowerPoint Presentation</vt:lpstr>
      <vt:lpstr>PowerPoint Presentation</vt:lpstr>
      <vt:lpstr>Finally… 最後…</vt:lpstr>
      <vt:lpstr>Smoking is a major cause of Heart Disease and causes one out of every 3 deaths.  吸煙是心臟病的主要原因，導致每三分之一的病例死亡。</vt:lpstr>
      <vt:lpstr>Reasons To Quit Smoking  </vt:lpstr>
      <vt:lpstr>Quitting Is Possible 戒煙是可能的</vt:lpstr>
      <vt:lpstr>Quitting: Health Benefits 戒煙: 健康好處</vt:lpstr>
      <vt:lpstr>Quit Today!!!     今天戒煙吧!!!    People of all ages who have already developed smoking-related health problems can still benefit from quitting.   因吸煙而患上健康問題之人仕，無論在任何年齡及時戒煙都能得益。</vt:lpstr>
      <vt:lpstr>PowerPoint Presentation</vt:lpstr>
      <vt:lpstr>Quitting: For Your Family 戒煙: 為你的家人</vt:lpstr>
      <vt:lpstr>Quitting: Save Money 戒煙: 省錢</vt:lpstr>
      <vt:lpstr>Tips To Quit Smoking 戒煙的要訣</vt:lpstr>
      <vt:lpstr>Reasons for Using Nicotine Replacement Therapy (NRT) 用尼古丁替代療法 (NRT) 的原因</vt:lpstr>
      <vt:lpstr>Key Points about Nicotine Replacement Therapy (NRT) 關於尼古丁替代療法 (NRT) 的要點</vt:lpstr>
      <vt:lpstr>Lung Cancer Screening with Low-Dose Computed Tomography (LDCT) 肺癌篩查使用低劑量 CT</vt:lpstr>
      <vt:lpstr>Who should be screened? 誰應該檢查?</vt:lpstr>
      <vt:lpstr>Eligibility for lung cancer screening 肺癌篩查的資格</vt:lpstr>
      <vt:lpstr>Resources For Smokers 給吸煙者的幫助與支持</vt:lpstr>
      <vt:lpstr>Asian Smokers' Quitline  華語戒煙專線</vt:lpstr>
      <vt:lpstr>Quit Smoking Resources List by Region  戒煙資源按地區排列 USA Nationwide 全美國</vt:lpstr>
      <vt:lpstr>Quit Smoking Resources List by Region  戒煙資源按地區排列 New York City 紐約市</vt:lpstr>
      <vt:lpstr>Quit Smoking Resources List by Region  戒煙資源按地區排列 New York State 紐約州</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Quit Smoking.  Cherish Your Life!  遠離煙草。 珍愛生命！</dc:title>
  <dc:creator>Maggie Chen</dc:creator>
  <cp:lastModifiedBy>Jamie Love</cp:lastModifiedBy>
  <cp:revision>167</cp:revision>
  <dcterms:created xsi:type="dcterms:W3CDTF">2017-06-22T01:12:49Z</dcterms:created>
  <dcterms:modified xsi:type="dcterms:W3CDTF">2021-07-28T21:24:47Z</dcterms:modified>
</cp:coreProperties>
</file>